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63" r:id="rId3"/>
    <p:sldId id="265" r:id="rId4"/>
    <p:sldId id="266" r:id="rId5"/>
    <p:sldId id="297" r:id="rId6"/>
    <p:sldId id="270" r:id="rId7"/>
    <p:sldId id="268" r:id="rId8"/>
    <p:sldId id="271" r:id="rId9"/>
    <p:sldId id="273" r:id="rId10"/>
    <p:sldId id="274" r:id="rId11"/>
    <p:sldId id="276" r:id="rId12"/>
    <p:sldId id="277" r:id="rId13"/>
    <p:sldId id="278" r:id="rId14"/>
    <p:sldId id="279" r:id="rId15"/>
    <p:sldId id="280" r:id="rId16"/>
    <p:sldId id="281" r:id="rId17"/>
    <p:sldId id="282" r:id="rId18"/>
    <p:sldId id="283" r:id="rId19"/>
    <p:sldId id="285" r:id="rId20"/>
    <p:sldId id="286" r:id="rId21"/>
    <p:sldId id="287" r:id="rId22"/>
    <p:sldId id="288" r:id="rId23"/>
    <p:sldId id="289" r:id="rId24"/>
    <p:sldId id="290" r:id="rId25"/>
    <p:sldId id="291" r:id="rId26"/>
    <p:sldId id="292" r:id="rId27"/>
    <p:sldId id="293" r:id="rId28"/>
    <p:sldId id="294" r:id="rId29"/>
    <p:sldId id="295" r:id="rId30"/>
    <p:sldId id="30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77" d="100"/>
          <a:sy n="77" d="100"/>
        </p:scale>
        <p:origin x="2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F8E59-C87F-4EA6-9751-479DB62BE820}" type="datetimeFigureOut">
              <a:rPr lang="en-ID" smtClean="0"/>
              <a:t>23/09/2022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A6C03-9E53-4C5E-9724-35F1516188EF}" type="slidenum">
              <a:rPr lang="en-ID" smtClean="0"/>
              <a:t>‹#›</a:t>
            </a:fld>
            <a:endParaRPr lang="en-ID"/>
          </a:p>
        </p:txBody>
      </p:sp>
    </p:spTree>
    <p:extLst>
      <p:ext uri="{BB962C8B-B14F-4D97-AF65-F5344CB8AC3E}">
        <p14:creationId xmlns:p14="http://schemas.microsoft.com/office/powerpoint/2010/main" val="2249859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219" name="Google Shape;2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Dirangkum dari: </a:t>
            </a: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a:t>https://realpython.com/python-ides-code-editors-guide/#what-are-ides-and-code-editors</a:t>
            </a:r>
            <a:endParaRPr/>
          </a:p>
          <a:p>
            <a:pPr marL="158750" lvl="0" indent="0" algn="l" rtl="0">
              <a:lnSpc>
                <a:spcPct val="100000"/>
              </a:lnSpc>
              <a:spcBef>
                <a:spcPts val="0"/>
              </a:spcBef>
              <a:spcAft>
                <a:spcPts val="0"/>
              </a:spcAft>
              <a:buSzPts val="1100"/>
              <a:buNone/>
            </a:pPr>
            <a:r>
              <a:rPr lang="en-US"/>
              <a:t>https://www.geeksforgeeks.org/different-python-ides-and-code-editors/</a:t>
            </a:r>
            <a:endParaRPr/>
          </a:p>
          <a:p>
            <a:pPr marL="158750" lvl="0" indent="0" algn="l" rtl="0">
              <a:lnSpc>
                <a:spcPct val="100000"/>
              </a:lnSpc>
              <a:spcBef>
                <a:spcPts val="0"/>
              </a:spcBef>
              <a:spcAft>
                <a:spcPts val="0"/>
              </a:spcAft>
              <a:buSzPts val="1100"/>
              <a:buNone/>
            </a:pPr>
            <a:r>
              <a:rPr lang="en-US"/>
              <a:t>https://realpython.com/python-idle/</a:t>
            </a:r>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362" name="Google Shape;36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Dirangkum dari:</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https://www.geeksforgeeks.org/difference-between-jupyter-and-pycharm/#:~:text=Jupyter%20notebook%20is%20an%20open,%2C%20Scala%2C%20R%2C%20etc.</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https://deaannisayanti.medium.com/google-colab-manajemen-data-8d2df91c545f</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https://www.anaconda.com/blog/choose-your-anaconda-ide-adventure-jupyter-jupyterlab-or-apache-zeppelin</a:t>
            </a:r>
            <a:endParaRPr sz="1100" b="0" i="0" u="none" strike="noStrike" cap="none">
              <a:solidFill>
                <a:srgbClr val="000000"/>
              </a:solidFill>
              <a:latin typeface="Arial"/>
              <a:ea typeface="Arial"/>
              <a:cs typeface="Arial"/>
              <a:sym typeface="Arial"/>
            </a:endParaRPr>
          </a:p>
        </p:txBody>
      </p:sp>
      <p:sp>
        <p:nvSpPr>
          <p:cNvPr id="382" name="Google Shape;3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389" name="Google Shape;38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400" name="Google Shape;40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407" name="Google Shape;40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Sumber: </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https://deaannisayanti.medium.com/google-colab-manajemen-data-8d2df91c545f</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https://research.google.com/colaboratory/faq.html#:~:text=Colaboratory%2C%20or%20%E2%80%9CColab%E2%80%9D%20for,learning%2C%20data%20analysis%20and%20education.</a:t>
            </a:r>
            <a:endParaRPr sz="1100" b="0" i="0" u="none" strike="noStrike" cap="none">
              <a:solidFill>
                <a:srgbClr val="000000"/>
              </a:solidFill>
              <a:latin typeface="Arial"/>
              <a:ea typeface="Arial"/>
              <a:cs typeface="Arial"/>
              <a:sym typeface="Arial"/>
            </a:endParaRPr>
          </a:p>
        </p:txBody>
      </p:sp>
      <p:sp>
        <p:nvSpPr>
          <p:cNvPr id="418" name="Google Shape;41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425" name="Google Shape;42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436" name="Google Shape;43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451" name="Google Shape;4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p:txBody>
      </p:sp>
      <p:sp>
        <p:nvSpPr>
          <p:cNvPr id="468" name="Google Shape;46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237" name="Google Shape;23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p:txBody>
      </p:sp>
      <p:sp>
        <p:nvSpPr>
          <p:cNvPr id="478" name="Google Shape;4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p:txBody>
      </p:sp>
      <p:sp>
        <p:nvSpPr>
          <p:cNvPr id="489" name="Google Shape;48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p:txBody>
      </p:sp>
      <p:sp>
        <p:nvSpPr>
          <p:cNvPr id="505" name="Google Shape;50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p:txBody>
      </p:sp>
      <p:sp>
        <p:nvSpPr>
          <p:cNvPr id="517" name="Google Shape;51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p:txBody>
      </p:sp>
      <p:sp>
        <p:nvSpPr>
          <p:cNvPr id="534" name="Google Shape;53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p:txBody>
      </p:sp>
      <p:sp>
        <p:nvSpPr>
          <p:cNvPr id="548" name="Google Shape;54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https://medium.com/@dede.brahma2/cara-menggunakan-google-colaboratory-5f5e4393ac2f</a:t>
            </a:r>
            <a:endParaRPr sz="1100" b="0" i="0" u="none" strike="noStrike" cap="none">
              <a:solidFill>
                <a:srgbClr val="000000"/>
              </a:solidFill>
              <a:latin typeface="Arial"/>
              <a:ea typeface="Arial"/>
              <a:cs typeface="Arial"/>
              <a:sym typeface="Arial"/>
            </a:endParaRPr>
          </a:p>
        </p:txBody>
      </p:sp>
      <p:sp>
        <p:nvSpPr>
          <p:cNvPr id="563" name="Google Shape;56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https://medium.com/@dede.brahma2/cara-menggunakan-google-colaboratory-5f5e4393ac2f</a:t>
            </a:r>
            <a:endParaRPr sz="1100" b="0" i="0" u="none" strike="noStrike" cap="none">
              <a:solidFill>
                <a:srgbClr val="000000"/>
              </a:solidFill>
              <a:latin typeface="Arial"/>
              <a:ea typeface="Arial"/>
              <a:cs typeface="Arial"/>
              <a:sym typeface="Arial"/>
            </a:endParaRPr>
          </a:p>
        </p:txBody>
      </p:sp>
      <p:sp>
        <p:nvSpPr>
          <p:cNvPr id="580" name="Google Shape;58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*Instruktur dapat melakukan eksplorasi di Google Colab</a:t>
            </a: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Supplement articles:</a:t>
            </a: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https://ichi.pro/id/kapan-menggunakan-cpu-vs-gpu-vs-tpu-dalam-kompetisi-kaggle-170385792877547</a:t>
            </a: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https://colab.research.google.com/notebooks/gpu.ipynb#scrollTo=oM_8ELnJq_wd</a:t>
            </a:r>
            <a:endParaRPr sz="1100" b="0" i="0" u="none" strike="noStrike" cap="none">
              <a:solidFill>
                <a:srgbClr val="000000"/>
              </a:solidFill>
              <a:latin typeface="Arial"/>
              <a:ea typeface="Arial"/>
              <a:cs typeface="Arial"/>
              <a:sym typeface="Arial"/>
            </a:endParaRPr>
          </a:p>
        </p:txBody>
      </p:sp>
      <p:sp>
        <p:nvSpPr>
          <p:cNvPr id="605" name="Google Shape;60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Gambar diambil dari https://www.bbc.com/news/entertainment-arts-45029562 </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a:t>Isi konten dapat dilihat di https://www.geeksforgeeks.org/history-of-python/</a:t>
            </a:r>
            <a:endParaRPr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247" name="Google Shape;2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0" i="0" u="none" strike="noStrike" cap="none" dirty="0">
                <a:solidFill>
                  <a:srgbClr val="000000"/>
                </a:solidFill>
                <a:latin typeface="Arial"/>
                <a:ea typeface="Arial"/>
                <a:cs typeface="Arial"/>
                <a:sym typeface="Arial"/>
              </a:rPr>
              <a:t>https://www.python.org/downloads/</a:t>
            </a:r>
            <a:endParaRPr sz="1100" b="0" i="0" u="none" strike="noStrike" cap="none" dirty="0">
              <a:solidFill>
                <a:srgbClr val="000000"/>
              </a:solidFill>
              <a:latin typeface="Arial"/>
              <a:ea typeface="Arial"/>
              <a:cs typeface="Arial"/>
              <a:sym typeface="Arial"/>
            </a:endParaRPr>
          </a:p>
        </p:txBody>
      </p:sp>
      <p:sp>
        <p:nvSpPr>
          <p:cNvPr id="257" name="Google Shape;2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7774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Sumber: The Quick Python Book (Naomi Ceder) page 9 - 12/ 533</a:t>
            </a:r>
            <a:endParaRPr/>
          </a:p>
        </p:txBody>
      </p:sp>
      <p:sp>
        <p:nvSpPr>
          <p:cNvPr id="295" name="Google Shape;29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Sumber: </a:t>
            </a: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https://www.kdnuggets.com/2021/08/stack-overflow-survey-data-science-highlights.html</a:t>
            </a:r>
            <a:endParaRPr sz="1100" b="0" i="0" u="none" strike="noStrike" cap="non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https://insights.stackoverflow.com/survey/2021#most-loved-dreaded-and-wanted-misc-tech-love-dread</a:t>
            </a:r>
            <a:endParaRPr sz="1100" b="0" i="0" u="none" strike="noStrike" cap="none">
              <a:solidFill>
                <a:srgbClr val="000000"/>
              </a:solidFill>
              <a:latin typeface="Arial"/>
              <a:ea typeface="Arial"/>
              <a:cs typeface="Arial"/>
              <a:sym typeface="Arial"/>
            </a:endParaRPr>
          </a:p>
        </p:txBody>
      </p:sp>
      <p:sp>
        <p:nvSpPr>
          <p:cNvPr id="276" name="Google Shape;2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Sumber: Beginning Programming with python for dummies page 20 (34/411)</a:t>
            </a:r>
            <a:endParaRPr sz="1100" b="0" i="0" u="none" strike="noStrike" cap="none">
              <a:solidFill>
                <a:srgbClr val="000000"/>
              </a:solidFill>
              <a:latin typeface="Arial"/>
              <a:ea typeface="Arial"/>
              <a:cs typeface="Arial"/>
              <a:sym typeface="Arial"/>
            </a:endParaRPr>
          </a:p>
        </p:txBody>
      </p:sp>
      <p:sp>
        <p:nvSpPr>
          <p:cNvPr id="304" name="Google Shape;3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p:txBody>
      </p:sp>
      <p:sp>
        <p:nvSpPr>
          <p:cNvPr id="333" name="Google Shape;3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err="1"/>
              <a:t>Sumber</a:t>
            </a:r>
            <a:r>
              <a:rPr lang="en-US" dirty="0"/>
              <a:t>: The Quick Python Book (Naomi </a:t>
            </a:r>
            <a:r>
              <a:rPr lang="en-US" dirty="0" err="1"/>
              <a:t>Ceder</a:t>
            </a:r>
            <a:r>
              <a:rPr lang="en-US" dirty="0"/>
              <a:t>) page 18/ 533</a:t>
            </a:r>
            <a:endParaRPr dirty="0"/>
          </a:p>
          <a:p>
            <a:pPr marL="158750" lvl="0" indent="0" algn="l" rtl="0">
              <a:lnSpc>
                <a:spcPct val="100000"/>
              </a:lnSpc>
              <a:spcBef>
                <a:spcPts val="0"/>
              </a:spcBef>
              <a:spcAft>
                <a:spcPts val="0"/>
              </a:spcAft>
              <a:buSzPts val="1100"/>
              <a:buNone/>
            </a:pPr>
            <a:r>
              <a:rPr lang="en-US" dirty="0"/>
              <a:t> 'image: Flaticon.com'. This image has been designed using resources from Flaticon.com</a:t>
            </a:r>
            <a:endParaRPr dirty="0"/>
          </a:p>
          <a:p>
            <a:pPr marL="158750" lvl="0" indent="0" algn="l" rtl="0">
              <a:lnSpc>
                <a:spcPct val="100000"/>
              </a:lnSpc>
              <a:spcBef>
                <a:spcPts val="0"/>
              </a:spcBef>
              <a:spcAft>
                <a:spcPts val="0"/>
              </a:spcAft>
              <a:buSzPts val="1100"/>
              <a:buNone/>
            </a:pPr>
            <a:endParaRPr sz="1100" b="0" i="0" u="none" strike="noStrike" cap="none" dirty="0">
              <a:solidFill>
                <a:srgbClr val="000000"/>
              </a:solidFill>
              <a:latin typeface="Arial"/>
              <a:ea typeface="Arial"/>
              <a:cs typeface="Arial"/>
              <a:sym typeface="Arial"/>
            </a:endParaRPr>
          </a:p>
        </p:txBody>
      </p:sp>
      <p:sp>
        <p:nvSpPr>
          <p:cNvPr id="339" name="Google Shape;33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351722" y="200177"/>
            <a:ext cx="9243391"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1351722" y="1005381"/>
            <a:ext cx="9243391"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1219917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264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081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99442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23"/>
        <p:cNvGrpSpPr/>
        <p:nvPr/>
      </p:nvGrpSpPr>
      <p:grpSpPr>
        <a:xfrm>
          <a:off x="0" y="0"/>
          <a:ext cx="0" cy="0"/>
          <a:chOff x="0" y="0"/>
          <a:chExt cx="0" cy="0"/>
        </a:xfrm>
      </p:grpSpPr>
      <p:sp>
        <p:nvSpPr>
          <p:cNvPr id="24" name="Google Shape;24;p8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0"/>
          <p:cNvSpPr>
            <a:spLocks noGrp="1"/>
          </p:cNvSpPr>
          <p:nvPr>
            <p:ph type="pic" idx="2"/>
          </p:nvPr>
        </p:nvSpPr>
        <p:spPr>
          <a:xfrm>
            <a:off x="5183188" y="987425"/>
            <a:ext cx="6172200" cy="4873625"/>
          </a:xfrm>
          <a:prstGeom prst="rect">
            <a:avLst/>
          </a:prstGeom>
          <a:noFill/>
          <a:ln>
            <a:noFill/>
          </a:ln>
        </p:spPr>
      </p:sp>
      <p:sp>
        <p:nvSpPr>
          <p:cNvPr id="26" name="Google Shape;26;p8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 name="Google Shape;27;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108073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9880378" cy="1325563"/>
          </a:xfrm>
          <a:prstGeom prst="rect">
            <a:avLst/>
          </a:prstGeom>
        </p:spPr>
        <p:txBody>
          <a:bodyPr vert="horz" lIns="91440" tIns="45720" rIns="91440" bIns="45720" rtlCol="0" anchor="ctr">
            <a:normAutofit/>
          </a:bodyPr>
          <a:lstStyle/>
          <a:p>
            <a:r>
              <a:rPr lang="en-US"/>
              <a:t>Click to edit Master title style</a:t>
            </a:r>
          </a:p>
        </p:txBody>
      </p:sp>
      <p:sp>
        <p:nvSpPr>
          <p:cNvPr id="3" name="Rectangle 2">
            <a:extLst>
              <a:ext uri="{FF2B5EF4-FFF2-40B4-BE49-F238E27FC236}">
                <a16:creationId xmlns:a16="http://schemas.microsoft.com/office/drawing/2014/main" id="{CB3388C8-9FA4-4F53-9380-36DC80CDA294}"/>
              </a:ext>
            </a:extLst>
          </p:cNvPr>
          <p:cNvSpPr/>
          <p:nvPr userDrawn="1"/>
        </p:nvSpPr>
        <p:spPr>
          <a:xfrm>
            <a:off x="0" y="6549888"/>
            <a:ext cx="7533861" cy="3081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latin typeface="Book Antiqua" panose="02040602050305030304" pitchFamily="18" charset="0"/>
              </a:rPr>
              <a:t>    </a:t>
            </a:r>
            <a:r>
              <a:rPr lang="en-US" dirty="0" err="1">
                <a:latin typeface="Book Antiqua" panose="02040602050305030304" pitchFamily="18" charset="0"/>
              </a:rPr>
              <a:t>Pemateri</a:t>
            </a:r>
            <a:r>
              <a:rPr lang="en-US" dirty="0">
                <a:latin typeface="Book Antiqua" panose="02040602050305030304" pitchFamily="18" charset="0"/>
              </a:rPr>
              <a:t>: Bakti Siregar, </a:t>
            </a:r>
            <a:r>
              <a:rPr lang="en-US" dirty="0" err="1">
                <a:latin typeface="Book Antiqua" panose="02040602050305030304" pitchFamily="18" charset="0"/>
              </a:rPr>
              <a:t>S.Si</a:t>
            </a:r>
            <a:r>
              <a:rPr lang="en-US" dirty="0">
                <a:latin typeface="Book Antiqua" panose="02040602050305030304" pitchFamily="18" charset="0"/>
              </a:rPr>
              <a:t>., </a:t>
            </a:r>
            <a:r>
              <a:rPr lang="en-US" dirty="0" err="1">
                <a:latin typeface="Book Antiqua" panose="02040602050305030304" pitchFamily="18" charset="0"/>
              </a:rPr>
              <a:t>M.Sc</a:t>
            </a:r>
            <a:endParaRPr lang="en-ID" dirty="0">
              <a:latin typeface="Book Antiqua" panose="02040602050305030304" pitchFamily="18" charset="0"/>
            </a:endParaRPr>
          </a:p>
        </p:txBody>
      </p:sp>
      <p:sp>
        <p:nvSpPr>
          <p:cNvPr id="4" name="Parallelogram 3">
            <a:extLst>
              <a:ext uri="{FF2B5EF4-FFF2-40B4-BE49-F238E27FC236}">
                <a16:creationId xmlns:a16="http://schemas.microsoft.com/office/drawing/2014/main" id="{70FCFB02-5AE8-42D0-58ED-00296C2A6479}"/>
              </a:ext>
            </a:extLst>
          </p:cNvPr>
          <p:cNvSpPr/>
          <p:nvPr userDrawn="1"/>
        </p:nvSpPr>
        <p:spPr>
          <a:xfrm>
            <a:off x="6858001" y="6549888"/>
            <a:ext cx="5446642" cy="308112"/>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Book Antiqua" panose="02040602050305030304" pitchFamily="18" charset="0"/>
              </a:rPr>
              <a:t>Prodi Statistika Universitas Matana 2022</a:t>
            </a:r>
            <a:endParaRPr lang="en-ID" dirty="0">
              <a:solidFill>
                <a:schemeClr val="tx1"/>
              </a:solidFill>
              <a:latin typeface="Book Antiqua" panose="02040602050305030304" pitchFamily="18" charset="0"/>
            </a:endParaRPr>
          </a:p>
        </p:txBody>
      </p:sp>
      <p:pic>
        <p:nvPicPr>
          <p:cNvPr id="1032" name="Picture 8">
            <a:extLst>
              <a:ext uri="{FF2B5EF4-FFF2-40B4-BE49-F238E27FC236}">
                <a16:creationId xmlns:a16="http://schemas.microsoft.com/office/drawing/2014/main" id="{D546BF76-A8C6-8939-D62C-80AF16FF7270}"/>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794356" y="188842"/>
            <a:ext cx="1288313" cy="516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068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Book Antiqua" panose="020406020503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hyperlink" Target="https://clouds.eos.ubc.ca/~phil/docs/problem_solving/01-Orientation/01.05-Installing-Anaconda-on-Linux.html" TargetMode="External"/><Relationship Id="rId4" Type="http://schemas.openxmlformats.org/officeDocument/2006/relationships/hyperlink" Target="https://clouds.eos.ubc.ca/~phil/docs/problem_solving/01-Orientation/01.04-Installing-Anaconda-on-MacOS.htm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gvanrossum.github.io/"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vanrossum.github.io/"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C0E02C3-855C-4F3D-A3AB-B3034644A2FF}"/>
              </a:ext>
            </a:extLst>
          </p:cNvPr>
          <p:cNvSpPr txBox="1"/>
          <p:nvPr/>
        </p:nvSpPr>
        <p:spPr>
          <a:xfrm>
            <a:off x="4742414" y="4171497"/>
            <a:ext cx="7283421" cy="769441"/>
          </a:xfrm>
          <a:prstGeom prst="rect">
            <a:avLst/>
          </a:prstGeom>
          <a:noFill/>
        </p:spPr>
        <p:txBody>
          <a:bodyPr wrap="square" rtlCol="0" anchor="ctr">
            <a:spAutoFit/>
          </a:bodyPr>
          <a:lstStyle/>
          <a:p>
            <a:pPr algn="r"/>
            <a:r>
              <a:rPr lang="en-US" sz="4400" dirty="0">
                <a:solidFill>
                  <a:schemeClr val="bg1"/>
                </a:solidFill>
                <a:latin typeface="Book Antiqua" panose="02040602050305030304" pitchFamily="18" charset="0"/>
              </a:rPr>
              <a:t>Data Analytic With Phyton</a:t>
            </a:r>
          </a:p>
        </p:txBody>
      </p:sp>
      <p:sp>
        <p:nvSpPr>
          <p:cNvPr id="18" name="TextBox 17">
            <a:extLst>
              <a:ext uri="{FF2B5EF4-FFF2-40B4-BE49-F238E27FC236}">
                <a16:creationId xmlns:a16="http://schemas.microsoft.com/office/drawing/2014/main" id="{E724596C-3920-4E06-9FD8-7E53991A2782}"/>
              </a:ext>
            </a:extLst>
          </p:cNvPr>
          <p:cNvSpPr txBox="1"/>
          <p:nvPr/>
        </p:nvSpPr>
        <p:spPr>
          <a:xfrm>
            <a:off x="4742414" y="4999127"/>
            <a:ext cx="7283333" cy="666977"/>
          </a:xfrm>
          <a:prstGeom prst="rect">
            <a:avLst/>
          </a:prstGeom>
          <a:noFill/>
        </p:spPr>
        <p:txBody>
          <a:bodyPr wrap="square" rtlCol="0" anchor="ctr">
            <a:spAutoFit/>
          </a:bodyPr>
          <a:lstStyle/>
          <a:p>
            <a:pPr algn="r"/>
            <a:r>
              <a:rPr lang="en-US" altLang="ko-KR" sz="1867" b="1" dirty="0" err="1">
                <a:solidFill>
                  <a:schemeClr val="accent2">
                    <a:lumMod val="60000"/>
                    <a:lumOff val="40000"/>
                  </a:schemeClr>
                </a:solidFill>
                <a:latin typeface="Book Antiqua" panose="02040602050305030304" pitchFamily="18" charset="0"/>
                <a:cs typeface="Arial" pitchFamily="34" charset="0"/>
              </a:rPr>
              <a:t>Pengenalan</a:t>
            </a:r>
            <a:r>
              <a:rPr lang="en-US" altLang="ko-KR" sz="1867" b="1" dirty="0">
                <a:solidFill>
                  <a:schemeClr val="accent2">
                    <a:lumMod val="60000"/>
                    <a:lumOff val="40000"/>
                  </a:schemeClr>
                </a:solidFill>
                <a:latin typeface="Book Antiqua" panose="02040602050305030304" pitchFamily="18" charset="0"/>
                <a:cs typeface="Arial" pitchFamily="34" charset="0"/>
              </a:rPr>
              <a:t> &amp; </a:t>
            </a:r>
            <a:r>
              <a:rPr lang="en-US" altLang="ko-KR" sz="1867" b="1" dirty="0" err="1">
                <a:solidFill>
                  <a:schemeClr val="accent2">
                    <a:lumMod val="60000"/>
                    <a:lumOff val="40000"/>
                  </a:schemeClr>
                </a:solidFill>
                <a:latin typeface="Book Antiqua" panose="02040602050305030304" pitchFamily="18" charset="0"/>
                <a:cs typeface="Arial" pitchFamily="34" charset="0"/>
              </a:rPr>
              <a:t>Konsep</a:t>
            </a:r>
            <a:r>
              <a:rPr lang="en-US" altLang="ko-KR" sz="1867" b="1" dirty="0">
                <a:solidFill>
                  <a:schemeClr val="accent2">
                    <a:lumMod val="60000"/>
                    <a:lumOff val="40000"/>
                  </a:schemeClr>
                </a:solidFill>
                <a:latin typeface="Book Antiqua" panose="02040602050305030304" pitchFamily="18" charset="0"/>
                <a:cs typeface="Arial" pitchFamily="34" charset="0"/>
              </a:rPr>
              <a:t> Dasar Python </a:t>
            </a:r>
          </a:p>
          <a:p>
            <a:pPr algn="r"/>
            <a:r>
              <a:rPr lang="en-US" altLang="ko-KR" sz="1867" b="1" dirty="0">
                <a:solidFill>
                  <a:schemeClr val="accent2">
                    <a:lumMod val="60000"/>
                    <a:lumOff val="40000"/>
                  </a:schemeClr>
                </a:solidFill>
                <a:latin typeface="Book Antiqua" panose="02040602050305030304" pitchFamily="18" charset="0"/>
                <a:cs typeface="Arial" pitchFamily="34" charset="0"/>
              </a:rPr>
              <a:t>Day #1 ( 23 Sept 2022 )</a:t>
            </a:r>
          </a:p>
        </p:txBody>
      </p:sp>
    </p:spTree>
    <p:extLst>
      <p:ext uri="{BB962C8B-B14F-4D97-AF65-F5344CB8AC3E}">
        <p14:creationId xmlns:p14="http://schemas.microsoft.com/office/powerpoint/2010/main" val="7056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3" name="Google Shape;343;p19"/>
          <p:cNvSpPr txBox="1"/>
          <p:nvPr/>
        </p:nvSpPr>
        <p:spPr>
          <a:xfrm>
            <a:off x="220038" y="1064949"/>
            <a:ext cx="5155339" cy="1815841"/>
          </a:xfrm>
          <a:prstGeom prst="rect">
            <a:avLst/>
          </a:prstGeom>
          <a:noFill/>
          <a:ln>
            <a:noFill/>
          </a:ln>
        </p:spPr>
        <p:txBody>
          <a:bodyPr spcFirstLastPara="1" wrap="square" lIns="91425" tIns="45700" rIns="91425" bIns="45700" anchor="t" anchorCtr="0">
            <a:spAutoFit/>
          </a:bodyPr>
          <a:lstStyle/>
          <a:p>
            <a:r>
              <a:rPr lang="en-US" sz="1600" b="0" i="0" u="none" strike="noStrike" cap="none" dirty="0">
                <a:solidFill>
                  <a:srgbClr val="000000"/>
                </a:solidFill>
                <a:latin typeface="+mn-lt"/>
                <a:ea typeface="Arial"/>
                <a:cs typeface="Arial"/>
                <a:sym typeface="Arial"/>
              </a:rPr>
              <a:t>Python </a:t>
            </a:r>
            <a:r>
              <a:rPr lang="en-US" sz="1600" b="0" i="0" u="none" strike="noStrike" cap="none" dirty="0" err="1">
                <a:solidFill>
                  <a:srgbClr val="000000"/>
                </a:solidFill>
                <a:latin typeface="+mn-lt"/>
                <a:ea typeface="Arial"/>
                <a:cs typeface="Arial"/>
                <a:sym typeface="Arial"/>
              </a:rPr>
              <a:t>memiliki</a:t>
            </a:r>
            <a:r>
              <a:rPr lang="en-US" sz="1600" b="0" i="0" u="none" strike="noStrike" cap="none" dirty="0">
                <a:solidFill>
                  <a:srgbClr val="000000"/>
                </a:solidFill>
                <a:latin typeface="+mn-lt"/>
                <a:ea typeface="Arial"/>
                <a:cs typeface="Arial"/>
                <a:sym typeface="Arial"/>
              </a:rPr>
              <a:t> </a:t>
            </a:r>
            <a:r>
              <a:rPr lang="en-US" sz="1600" b="0" i="0" u="none" strike="noStrike" cap="none" dirty="0" err="1">
                <a:solidFill>
                  <a:srgbClr val="000000"/>
                </a:solidFill>
                <a:latin typeface="+mn-lt"/>
                <a:ea typeface="Arial"/>
                <a:cs typeface="Arial"/>
                <a:sym typeface="Arial"/>
              </a:rPr>
              <a:t>banyak</a:t>
            </a:r>
            <a:r>
              <a:rPr lang="en-US" sz="1600" b="0" i="0" u="none" strike="noStrike" cap="none" dirty="0">
                <a:solidFill>
                  <a:srgbClr val="000000"/>
                </a:solidFill>
                <a:latin typeface="+mn-lt"/>
                <a:ea typeface="Arial"/>
                <a:cs typeface="Arial"/>
                <a:sym typeface="Arial"/>
              </a:rPr>
              <a:t> </a:t>
            </a:r>
            <a:r>
              <a:rPr lang="en-US" sz="1600" b="0" i="0" u="none" strike="noStrike" cap="none" dirty="0" err="1">
                <a:solidFill>
                  <a:srgbClr val="000000"/>
                </a:solidFill>
                <a:latin typeface="+mn-lt"/>
                <a:ea typeface="Arial"/>
                <a:cs typeface="Arial"/>
                <a:sym typeface="Arial"/>
              </a:rPr>
              <a:t>versi</a:t>
            </a:r>
            <a:r>
              <a:rPr lang="en-US" sz="1600" b="0" i="0" u="none" strike="noStrike" cap="none" dirty="0">
                <a:solidFill>
                  <a:srgbClr val="000000"/>
                </a:solidFill>
                <a:latin typeface="+mn-lt"/>
                <a:ea typeface="Arial"/>
                <a:cs typeface="Arial"/>
                <a:sym typeface="Arial"/>
              </a:rPr>
              <a:t>, dan sangat mungkin </a:t>
            </a:r>
            <a:r>
              <a:rPr lang="en-US" sz="1600" b="0" i="0" u="none" strike="noStrike" cap="none" dirty="0" err="1">
                <a:solidFill>
                  <a:srgbClr val="000000"/>
                </a:solidFill>
                <a:latin typeface="+mn-lt"/>
                <a:ea typeface="Arial"/>
                <a:cs typeface="Arial"/>
                <a:sym typeface="Arial"/>
              </a:rPr>
              <a:t>jika</a:t>
            </a:r>
            <a:r>
              <a:rPr lang="en-US" sz="1600" b="0" i="0" u="none" strike="noStrike" cap="none" dirty="0">
                <a:solidFill>
                  <a:srgbClr val="000000"/>
                </a:solidFill>
                <a:latin typeface="+mn-lt"/>
                <a:ea typeface="Arial"/>
                <a:cs typeface="Arial"/>
                <a:sym typeface="Arial"/>
              </a:rPr>
              <a:t> di dalam Local Machine </a:t>
            </a:r>
            <a:r>
              <a:rPr lang="en-US" sz="1600" b="0" i="0" u="none" strike="noStrike" cap="none" dirty="0" err="1">
                <a:solidFill>
                  <a:srgbClr val="000000"/>
                </a:solidFill>
                <a:latin typeface="+mn-lt"/>
                <a:ea typeface="Arial"/>
                <a:cs typeface="Arial"/>
                <a:sym typeface="Arial"/>
              </a:rPr>
              <a:t>kita</a:t>
            </a:r>
            <a:r>
              <a:rPr lang="en-US" sz="1600" dirty="0">
                <a:latin typeface="+mn-lt"/>
              </a:rPr>
              <a:t> </a:t>
            </a:r>
            <a:r>
              <a:rPr lang="en-US" sz="1600" b="0" i="0" u="none" strike="noStrike" cap="none" dirty="0">
                <a:solidFill>
                  <a:srgbClr val="000000"/>
                </a:solidFill>
                <a:latin typeface="+mn-lt"/>
                <a:ea typeface="Arial"/>
                <a:cs typeface="Arial"/>
                <a:sym typeface="Arial"/>
              </a:rPr>
              <a:t>(</a:t>
            </a:r>
            <a:r>
              <a:rPr lang="en-US" sz="1600" b="0" i="0" u="none" strike="noStrike" cap="none" dirty="0" err="1">
                <a:solidFill>
                  <a:srgbClr val="000000"/>
                </a:solidFill>
                <a:latin typeface="+mn-lt"/>
                <a:ea typeface="Arial"/>
                <a:cs typeface="Arial"/>
                <a:sym typeface="Arial"/>
              </a:rPr>
              <a:t>komputer</a:t>
            </a:r>
            <a:r>
              <a:rPr lang="en-US" sz="1600" b="0" i="0" u="none" strike="noStrike" cap="none" dirty="0">
                <a:solidFill>
                  <a:srgbClr val="000000"/>
                </a:solidFill>
                <a:latin typeface="+mn-lt"/>
                <a:ea typeface="Arial"/>
                <a:cs typeface="Arial"/>
                <a:sym typeface="Arial"/>
              </a:rPr>
              <a:t>) </a:t>
            </a:r>
            <a:r>
              <a:rPr lang="en-US" sz="1600" b="0" i="0" u="none" strike="noStrike" cap="none" dirty="0" err="1">
                <a:solidFill>
                  <a:srgbClr val="000000"/>
                </a:solidFill>
                <a:latin typeface="+mn-lt"/>
                <a:ea typeface="Arial"/>
                <a:cs typeface="Arial"/>
                <a:sym typeface="Arial"/>
              </a:rPr>
              <a:t>memiliki</a:t>
            </a:r>
            <a:r>
              <a:rPr lang="en-US" sz="1600" b="0" i="0" u="none" strike="noStrike" cap="none" dirty="0">
                <a:solidFill>
                  <a:srgbClr val="000000"/>
                </a:solidFill>
                <a:latin typeface="+mn-lt"/>
                <a:ea typeface="Arial"/>
                <a:cs typeface="Arial"/>
                <a:sym typeface="Arial"/>
              </a:rPr>
              <a:t> </a:t>
            </a:r>
            <a:r>
              <a:rPr lang="en-US" sz="1600" b="0" i="0" u="none" strike="noStrike" cap="none" dirty="0" err="1">
                <a:solidFill>
                  <a:srgbClr val="000000"/>
                </a:solidFill>
                <a:latin typeface="+mn-lt"/>
                <a:ea typeface="Arial"/>
                <a:cs typeface="Arial"/>
                <a:sym typeface="Arial"/>
              </a:rPr>
              <a:t>beberapa</a:t>
            </a:r>
            <a:r>
              <a:rPr lang="en-US" sz="1600" b="0" i="0" u="none" strike="noStrike" cap="none" dirty="0">
                <a:solidFill>
                  <a:srgbClr val="000000"/>
                </a:solidFill>
                <a:latin typeface="+mn-lt"/>
                <a:ea typeface="Arial"/>
                <a:cs typeface="Arial"/>
                <a:sym typeface="Arial"/>
              </a:rPr>
              <a:t> </a:t>
            </a:r>
            <a:r>
              <a:rPr lang="en-US" sz="1600" b="0" i="0" u="none" strike="noStrike" cap="none" dirty="0" err="1">
                <a:solidFill>
                  <a:srgbClr val="000000"/>
                </a:solidFill>
                <a:latin typeface="+mn-lt"/>
                <a:ea typeface="Arial"/>
                <a:cs typeface="Arial"/>
                <a:sym typeface="Arial"/>
              </a:rPr>
              <a:t>versi</a:t>
            </a:r>
            <a:r>
              <a:rPr lang="en-US" sz="1600" b="0" i="0" u="none" strike="noStrike" cap="none" dirty="0">
                <a:solidFill>
                  <a:srgbClr val="000000"/>
                </a:solidFill>
                <a:latin typeface="+mn-lt"/>
                <a:ea typeface="Arial"/>
                <a:cs typeface="Arial"/>
                <a:sym typeface="Arial"/>
              </a:rPr>
              <a:t> yang </a:t>
            </a:r>
            <a:r>
              <a:rPr lang="en-US" sz="1600" b="0" i="0" u="none" strike="noStrike" cap="none" dirty="0" err="1">
                <a:solidFill>
                  <a:srgbClr val="000000"/>
                </a:solidFill>
                <a:latin typeface="+mn-lt"/>
                <a:ea typeface="Arial"/>
                <a:cs typeface="Arial"/>
                <a:sym typeface="Arial"/>
              </a:rPr>
              <a:t>berbeda</a:t>
            </a:r>
            <a:r>
              <a:rPr lang="en-US" sz="1600" b="0" i="0" u="none" strike="noStrike" cap="none" dirty="0">
                <a:solidFill>
                  <a:srgbClr val="000000"/>
                </a:solidFill>
                <a:latin typeface="+mn-lt"/>
                <a:ea typeface="Arial"/>
                <a:cs typeface="Arial"/>
                <a:sym typeface="Arial"/>
              </a:rPr>
              <a:t>. </a:t>
            </a:r>
          </a:p>
          <a:p>
            <a:endParaRPr lang="en-US" sz="1600" dirty="0">
              <a:effectLst/>
              <a:latin typeface="+mn-lt"/>
            </a:endParaRPr>
          </a:p>
          <a:p>
            <a:r>
              <a:rPr lang="en-ID" sz="1600" b="0" i="0" dirty="0" err="1">
                <a:solidFill>
                  <a:srgbClr val="000000"/>
                </a:solidFill>
                <a:effectLst/>
                <a:latin typeface="+mn-lt"/>
              </a:rPr>
              <a:t>Kunjungi</a:t>
            </a:r>
            <a:r>
              <a:rPr lang="en-ID" sz="1600" dirty="0">
                <a:latin typeface="+mn-lt"/>
              </a:rPr>
              <a:t> </a:t>
            </a:r>
            <a:r>
              <a:rPr lang="en-ID" sz="1600" b="0" i="0" dirty="0">
                <a:solidFill>
                  <a:srgbClr val="000000"/>
                </a:solidFill>
                <a:effectLst/>
                <a:latin typeface="+mn-lt"/>
              </a:rPr>
              <a:t>Anaconda.com/downloads dan Installer </a:t>
            </a:r>
            <a:r>
              <a:rPr lang="en-ID" sz="1600" b="0" i="0" dirty="0" err="1">
                <a:solidFill>
                  <a:srgbClr val="000000"/>
                </a:solidFill>
                <a:effectLst/>
                <a:latin typeface="+mn-lt"/>
              </a:rPr>
              <a:t>sesua</a:t>
            </a:r>
            <a:r>
              <a:rPr lang="en-ID" sz="1600" dirty="0" err="1">
                <a:latin typeface="+mn-lt"/>
              </a:rPr>
              <a:t>i</a:t>
            </a:r>
            <a:r>
              <a:rPr lang="en-ID" sz="1600" dirty="0">
                <a:latin typeface="+mn-lt"/>
              </a:rPr>
              <a:t> </a:t>
            </a:r>
            <a:r>
              <a:rPr lang="en-ID" sz="1600" dirty="0" err="1">
                <a:latin typeface="+mn-lt"/>
              </a:rPr>
              <a:t>dengan</a:t>
            </a:r>
            <a:r>
              <a:rPr lang="en-ID" sz="1600" dirty="0">
                <a:latin typeface="+mn-lt"/>
              </a:rPr>
              <a:t> Operating System (OS) </a:t>
            </a:r>
            <a:r>
              <a:rPr lang="en-ID" sz="1600" dirty="0" err="1">
                <a:latin typeface="+mn-lt"/>
              </a:rPr>
              <a:t>Komputer</a:t>
            </a:r>
            <a:r>
              <a:rPr lang="en-ID" sz="1600" dirty="0">
                <a:latin typeface="+mn-lt"/>
              </a:rPr>
              <a:t> </a:t>
            </a:r>
            <a:r>
              <a:rPr lang="en-ID" sz="1600" dirty="0" err="1">
                <a:latin typeface="+mn-lt"/>
              </a:rPr>
              <a:t>anda</a:t>
            </a:r>
            <a:r>
              <a:rPr lang="en-ID" sz="1600" dirty="0">
                <a:latin typeface="+mn-lt"/>
              </a:rPr>
              <a:t>.</a:t>
            </a:r>
            <a:endParaRPr lang="en-ID" sz="1600" b="0" i="0" dirty="0">
              <a:solidFill>
                <a:srgbClr val="000000"/>
              </a:solidFill>
              <a:effectLst/>
              <a:latin typeface="+mn-lt"/>
            </a:endParaRPr>
          </a:p>
        </p:txBody>
      </p:sp>
      <p:pic>
        <p:nvPicPr>
          <p:cNvPr id="344" name="Google Shape;344;p19"/>
          <p:cNvPicPr preferRelativeResize="0"/>
          <p:nvPr/>
        </p:nvPicPr>
        <p:blipFill rotWithShape="1">
          <a:blip r:embed="rId3">
            <a:alphaModFix/>
          </a:blip>
          <a:srcRect/>
          <a:stretch/>
        </p:blipFill>
        <p:spPr>
          <a:xfrm>
            <a:off x="6096000" y="3429000"/>
            <a:ext cx="0" cy="0"/>
          </a:xfrm>
          <a:prstGeom prst="rect">
            <a:avLst/>
          </a:prstGeom>
          <a:noFill/>
          <a:ln>
            <a:noFill/>
          </a:ln>
        </p:spPr>
      </p:pic>
      <p:grpSp>
        <p:nvGrpSpPr>
          <p:cNvPr id="366" name="Group 365">
            <a:extLst>
              <a:ext uri="{FF2B5EF4-FFF2-40B4-BE49-F238E27FC236}">
                <a16:creationId xmlns:a16="http://schemas.microsoft.com/office/drawing/2014/main" id="{C4609FA6-BF95-9A3D-3706-E790DEA193B4}"/>
              </a:ext>
            </a:extLst>
          </p:cNvPr>
          <p:cNvGrpSpPr/>
          <p:nvPr/>
        </p:nvGrpSpPr>
        <p:grpSpPr>
          <a:xfrm>
            <a:off x="329578" y="1250918"/>
            <a:ext cx="11532844" cy="4950284"/>
            <a:chOff x="-49389" y="1168198"/>
            <a:chExt cx="12089183" cy="5309084"/>
          </a:xfrm>
        </p:grpSpPr>
        <p:grpSp>
          <p:nvGrpSpPr>
            <p:cNvPr id="327" name="그룹 16">
              <a:extLst>
                <a:ext uri="{FF2B5EF4-FFF2-40B4-BE49-F238E27FC236}">
                  <a16:creationId xmlns:a16="http://schemas.microsoft.com/office/drawing/2014/main" id="{223FCFE1-EC23-9D3A-B21D-3C2B5A344EF1}"/>
                </a:ext>
              </a:extLst>
            </p:cNvPr>
            <p:cNvGrpSpPr/>
            <p:nvPr/>
          </p:nvGrpSpPr>
          <p:grpSpPr>
            <a:xfrm>
              <a:off x="4115781" y="1852209"/>
              <a:ext cx="3960438" cy="3795420"/>
              <a:chOff x="4367809" y="2190304"/>
              <a:chExt cx="3456386" cy="3312370"/>
            </a:xfrm>
          </p:grpSpPr>
          <p:sp>
            <p:nvSpPr>
              <p:cNvPr id="328" name="Oval 327">
                <a:extLst>
                  <a:ext uri="{FF2B5EF4-FFF2-40B4-BE49-F238E27FC236}">
                    <a16:creationId xmlns:a16="http://schemas.microsoft.com/office/drawing/2014/main" id="{01421A6C-0E31-5E28-CEF1-CC28F92D8243}"/>
                  </a:ext>
                </a:extLst>
              </p:cNvPr>
              <p:cNvSpPr/>
              <p:nvPr/>
            </p:nvSpPr>
            <p:spPr>
              <a:xfrm>
                <a:off x="4367809" y="3630464"/>
                <a:ext cx="1872210" cy="1872210"/>
              </a:xfrm>
              <a:prstGeom prst="ellipse">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2"/>
                  </a:solidFill>
                </a:endParaRPr>
              </a:p>
            </p:txBody>
          </p:sp>
          <p:sp>
            <p:nvSpPr>
              <p:cNvPr id="329" name="Oval 328">
                <a:extLst>
                  <a:ext uri="{FF2B5EF4-FFF2-40B4-BE49-F238E27FC236}">
                    <a16:creationId xmlns:a16="http://schemas.microsoft.com/office/drawing/2014/main" id="{BF930ABB-58A7-4A09-8CE3-FFE4DD87C2FA}"/>
                  </a:ext>
                </a:extLst>
              </p:cNvPr>
              <p:cNvSpPr/>
              <p:nvPr/>
            </p:nvSpPr>
            <p:spPr>
              <a:xfrm>
                <a:off x="5951985" y="3630464"/>
                <a:ext cx="1872210" cy="1872210"/>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0" name="Oval 329">
                <a:extLst>
                  <a:ext uri="{FF2B5EF4-FFF2-40B4-BE49-F238E27FC236}">
                    <a16:creationId xmlns:a16="http://schemas.microsoft.com/office/drawing/2014/main" id="{D61DF6E9-467B-150E-309B-7CDFE5006F3F}"/>
                  </a:ext>
                </a:extLst>
              </p:cNvPr>
              <p:cNvSpPr/>
              <p:nvPr/>
            </p:nvSpPr>
            <p:spPr>
              <a:xfrm>
                <a:off x="5159897" y="2190304"/>
                <a:ext cx="1872210" cy="1872210"/>
              </a:xfrm>
              <a:prstGeom prst="ellipse">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332" name="Plus 12">
              <a:extLst>
                <a:ext uri="{FF2B5EF4-FFF2-40B4-BE49-F238E27FC236}">
                  <a16:creationId xmlns:a16="http://schemas.microsoft.com/office/drawing/2014/main" id="{8C6225BD-89F6-34FE-F24A-B2D83FC3749D}"/>
                </a:ext>
              </a:extLst>
            </p:cNvPr>
            <p:cNvSpPr/>
            <p:nvPr/>
          </p:nvSpPr>
          <p:spPr>
            <a:xfrm>
              <a:off x="5765507" y="3653261"/>
              <a:ext cx="720080" cy="720081"/>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33" name="그룹 13">
              <a:extLst>
                <a:ext uri="{FF2B5EF4-FFF2-40B4-BE49-F238E27FC236}">
                  <a16:creationId xmlns:a16="http://schemas.microsoft.com/office/drawing/2014/main" id="{40050E63-7846-20EF-4697-D76B210B02D8}"/>
                </a:ext>
              </a:extLst>
            </p:cNvPr>
            <p:cNvGrpSpPr/>
            <p:nvPr/>
          </p:nvGrpSpPr>
          <p:grpSpPr>
            <a:xfrm>
              <a:off x="819151" y="5333466"/>
              <a:ext cx="3610793" cy="530128"/>
              <a:chOff x="-704849" y="5489849"/>
              <a:chExt cx="3610793" cy="530128"/>
            </a:xfrm>
          </p:grpSpPr>
          <p:cxnSp>
            <p:nvCxnSpPr>
              <p:cNvPr id="334" name="Straight Connector 333">
                <a:extLst>
                  <a:ext uri="{FF2B5EF4-FFF2-40B4-BE49-F238E27FC236}">
                    <a16:creationId xmlns:a16="http://schemas.microsoft.com/office/drawing/2014/main" id="{2D097001-2B9A-686A-CB12-9FD267207F82}"/>
                  </a:ext>
                </a:extLst>
              </p:cNvPr>
              <p:cNvCxnSpPr>
                <a:cxnSpLocks/>
              </p:cNvCxnSpPr>
              <p:nvPr/>
            </p:nvCxnSpPr>
            <p:spPr>
              <a:xfrm flipV="1">
                <a:off x="2269657" y="5489849"/>
                <a:ext cx="636287" cy="530128"/>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6E42B406-7F87-5490-F496-CFDD2E7FA88B}"/>
                  </a:ext>
                </a:extLst>
              </p:cNvPr>
              <p:cNvCxnSpPr>
                <a:cxnSpLocks/>
              </p:cNvCxnSpPr>
              <p:nvPr/>
            </p:nvCxnSpPr>
            <p:spPr>
              <a:xfrm>
                <a:off x="-704849" y="6019977"/>
                <a:ext cx="2974506" cy="0"/>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grpSp>
          <p:nvGrpSpPr>
            <p:cNvPr id="336" name="그룹 15">
              <a:extLst>
                <a:ext uri="{FF2B5EF4-FFF2-40B4-BE49-F238E27FC236}">
                  <a16:creationId xmlns:a16="http://schemas.microsoft.com/office/drawing/2014/main" id="{1F9F05A1-55FB-392E-04AA-C7A0E02D9077}"/>
                </a:ext>
              </a:extLst>
            </p:cNvPr>
            <p:cNvGrpSpPr/>
            <p:nvPr/>
          </p:nvGrpSpPr>
          <p:grpSpPr>
            <a:xfrm>
              <a:off x="6854456" y="1610284"/>
              <a:ext cx="4481113" cy="556088"/>
              <a:chOff x="5330456" y="1786454"/>
              <a:chExt cx="4481113" cy="556088"/>
            </a:xfrm>
          </p:grpSpPr>
          <p:cxnSp>
            <p:nvCxnSpPr>
              <p:cNvPr id="337" name="Straight Connector 336">
                <a:extLst>
                  <a:ext uri="{FF2B5EF4-FFF2-40B4-BE49-F238E27FC236}">
                    <a16:creationId xmlns:a16="http://schemas.microsoft.com/office/drawing/2014/main" id="{53A9CC8E-75FC-D9FD-90E9-4A134213732F}"/>
                  </a:ext>
                </a:extLst>
              </p:cNvPr>
              <p:cNvCxnSpPr>
                <a:cxnSpLocks/>
              </p:cNvCxnSpPr>
              <p:nvPr/>
            </p:nvCxnSpPr>
            <p:spPr>
              <a:xfrm flipH="1">
                <a:off x="5330456" y="1786454"/>
                <a:ext cx="1506607" cy="556088"/>
              </a:xfrm>
              <a:prstGeom prst="line">
                <a:avLst/>
              </a:prstGeom>
              <a:ln w="317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6B944B48-78C3-D8DC-B3F5-435D1C2063EC}"/>
                  </a:ext>
                </a:extLst>
              </p:cNvPr>
              <p:cNvCxnSpPr>
                <a:cxnSpLocks/>
              </p:cNvCxnSpPr>
              <p:nvPr/>
            </p:nvCxnSpPr>
            <p:spPr>
              <a:xfrm flipH="1">
                <a:off x="6837063" y="1786454"/>
                <a:ext cx="2974506" cy="0"/>
              </a:xfrm>
              <a:prstGeom prst="line">
                <a:avLst/>
              </a:prstGeom>
              <a:ln w="317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nvGrpSpPr>
            <p:cNvPr id="339" name="그룹 6">
              <a:extLst>
                <a:ext uri="{FF2B5EF4-FFF2-40B4-BE49-F238E27FC236}">
                  <a16:creationId xmlns:a16="http://schemas.microsoft.com/office/drawing/2014/main" id="{1C809745-36BC-80FE-BA8E-1A3ED6C87F6F}"/>
                </a:ext>
              </a:extLst>
            </p:cNvPr>
            <p:cNvGrpSpPr/>
            <p:nvPr/>
          </p:nvGrpSpPr>
          <p:grpSpPr>
            <a:xfrm>
              <a:off x="-49389" y="1168198"/>
              <a:ext cx="11567770" cy="4599619"/>
              <a:chOff x="1393978" y="1344367"/>
              <a:chExt cx="7138630" cy="4599619"/>
            </a:xfrm>
          </p:grpSpPr>
          <p:sp>
            <p:nvSpPr>
              <p:cNvPr id="340" name="TextBox 339">
                <a:extLst>
                  <a:ext uri="{FF2B5EF4-FFF2-40B4-BE49-F238E27FC236}">
                    <a16:creationId xmlns:a16="http://schemas.microsoft.com/office/drawing/2014/main" id="{738E5F99-64CC-940E-30C5-0833746B5F0F}"/>
                  </a:ext>
                </a:extLst>
              </p:cNvPr>
              <p:cNvSpPr txBox="1"/>
              <p:nvPr/>
            </p:nvSpPr>
            <p:spPr>
              <a:xfrm>
                <a:off x="6804417" y="1344367"/>
                <a:ext cx="1728191" cy="342639"/>
              </a:xfrm>
              <a:prstGeom prst="rect">
                <a:avLst/>
              </a:prstGeom>
              <a:noFill/>
            </p:spPr>
            <p:txBody>
              <a:bodyPr wrap="square" rtlCol="0" anchor="ctr">
                <a:spAutoFit/>
              </a:bodyPr>
              <a:lstStyle/>
              <a:p>
                <a:r>
                  <a:rPr lang="en-US" altLang="ko-KR" sz="1600" b="1" dirty="0">
                    <a:solidFill>
                      <a:schemeClr val="tx1">
                        <a:lumMod val="75000"/>
                        <a:lumOff val="25000"/>
                      </a:schemeClr>
                    </a:solidFill>
                  </a:rPr>
                  <a:t>Linux</a:t>
                </a:r>
                <a:endParaRPr lang="ko-KR" altLang="en-US" sz="1600" b="1" dirty="0">
                  <a:solidFill>
                    <a:schemeClr val="tx1">
                      <a:lumMod val="75000"/>
                      <a:lumOff val="25000"/>
                    </a:schemeClr>
                  </a:solidFill>
                </a:endParaRPr>
              </a:p>
            </p:txBody>
          </p:sp>
          <p:sp>
            <p:nvSpPr>
              <p:cNvPr id="351" name="TextBox 350">
                <a:extLst>
                  <a:ext uri="{FF2B5EF4-FFF2-40B4-BE49-F238E27FC236}">
                    <a16:creationId xmlns:a16="http://schemas.microsoft.com/office/drawing/2014/main" id="{E36492D1-06F3-DD1B-71C5-D5C6075475FF}"/>
                  </a:ext>
                </a:extLst>
              </p:cNvPr>
              <p:cNvSpPr txBox="1"/>
              <p:nvPr/>
            </p:nvSpPr>
            <p:spPr>
              <a:xfrm>
                <a:off x="1393978" y="3468353"/>
                <a:ext cx="2374091" cy="2475633"/>
              </a:xfrm>
              <a:prstGeom prst="rect">
                <a:avLst/>
              </a:prstGeom>
              <a:noFill/>
            </p:spPr>
            <p:txBody>
              <a:bodyPr wrap="square" rtlCol="0">
                <a:spAutoFit/>
              </a:bodyPr>
              <a:lstStyle/>
              <a:p>
                <a:pPr algn="r"/>
                <a:r>
                  <a:rPr lang="en-US" altLang="ko-KR" sz="1400" dirty="0" err="1">
                    <a:solidFill>
                      <a:schemeClr val="tx1">
                        <a:lumMod val="75000"/>
                        <a:lumOff val="25000"/>
                      </a:schemeClr>
                    </a:solidFill>
                    <a:latin typeface="+mn-lt"/>
                    <a:cs typeface="Arial" pitchFamily="34" charset="0"/>
                  </a:rPr>
                  <a:t>Klik</a:t>
                </a:r>
                <a:r>
                  <a:rPr lang="en-US" altLang="ko-KR" sz="1400" dirty="0">
                    <a:solidFill>
                      <a:schemeClr val="tx1">
                        <a:lumMod val="75000"/>
                        <a:lumOff val="25000"/>
                      </a:schemeClr>
                    </a:solidFill>
                    <a:latin typeface="+mn-lt"/>
                    <a:cs typeface="Arial" pitchFamily="34" charset="0"/>
                  </a:rPr>
                  <a:t> </a:t>
                </a:r>
                <a:r>
                  <a:rPr lang="en-US" altLang="ko-KR" sz="1400" dirty="0" err="1">
                    <a:solidFill>
                      <a:schemeClr val="tx1">
                        <a:lumMod val="75000"/>
                        <a:lumOff val="25000"/>
                      </a:schemeClr>
                    </a:solidFill>
                    <a:latin typeface="+mn-lt"/>
                    <a:cs typeface="Arial" pitchFamily="34" charset="0"/>
                  </a:rPr>
                  <a:t>dua</a:t>
                </a:r>
                <a:r>
                  <a:rPr lang="en-US" altLang="ko-KR" sz="1400" dirty="0">
                    <a:solidFill>
                      <a:schemeClr val="tx1">
                        <a:lumMod val="75000"/>
                        <a:lumOff val="25000"/>
                      </a:schemeClr>
                    </a:solidFill>
                    <a:latin typeface="+mn-lt"/>
                    <a:cs typeface="Arial" pitchFamily="34" charset="0"/>
                  </a:rPr>
                  <a:t> kali Installer “Anaconda.exe”“ √</a:t>
                </a:r>
              </a:p>
              <a:p>
                <a:pPr algn="r"/>
                <a:r>
                  <a:rPr lang="en-US" altLang="ko-KR" sz="1400" dirty="0" err="1">
                    <a:solidFill>
                      <a:schemeClr val="tx1">
                        <a:lumMod val="75000"/>
                        <a:lumOff val="25000"/>
                      </a:schemeClr>
                    </a:solidFill>
                    <a:latin typeface="+mn-lt"/>
                    <a:cs typeface="Arial" pitchFamily="34" charset="0"/>
                  </a:rPr>
                  <a:t>Klik</a:t>
                </a:r>
                <a:r>
                  <a:rPr lang="en-US" altLang="ko-KR" sz="1400" dirty="0">
                    <a:solidFill>
                      <a:schemeClr val="tx1">
                        <a:lumMod val="75000"/>
                        <a:lumOff val="25000"/>
                      </a:schemeClr>
                    </a:solidFill>
                    <a:latin typeface="+mn-lt"/>
                    <a:cs typeface="Arial" pitchFamily="34" charset="0"/>
                  </a:rPr>
                  <a:t> Next √</a:t>
                </a:r>
              </a:p>
              <a:p>
                <a:pPr algn="r"/>
                <a:r>
                  <a:rPr lang="en-US" altLang="ko-KR" sz="1400" dirty="0" err="1">
                    <a:solidFill>
                      <a:schemeClr val="tx1">
                        <a:lumMod val="75000"/>
                        <a:lumOff val="25000"/>
                      </a:schemeClr>
                    </a:solidFill>
                    <a:latin typeface="+mn-lt"/>
                    <a:cs typeface="Arial" pitchFamily="34" charset="0"/>
                  </a:rPr>
                  <a:t>Klik</a:t>
                </a:r>
                <a:r>
                  <a:rPr lang="en-US" altLang="ko-KR" sz="1400" dirty="0">
                    <a:solidFill>
                      <a:schemeClr val="tx1">
                        <a:lumMod val="75000"/>
                        <a:lumOff val="25000"/>
                      </a:schemeClr>
                    </a:solidFill>
                    <a:latin typeface="+mn-lt"/>
                    <a:cs typeface="Arial" pitchFamily="34" charset="0"/>
                  </a:rPr>
                  <a:t> I Agree √</a:t>
                </a:r>
              </a:p>
              <a:p>
                <a:pPr algn="r"/>
                <a:r>
                  <a:rPr lang="en-US" altLang="ko-KR" sz="1400" dirty="0" err="1">
                    <a:solidFill>
                      <a:schemeClr val="tx1">
                        <a:lumMod val="75000"/>
                        <a:lumOff val="25000"/>
                      </a:schemeClr>
                    </a:solidFill>
                    <a:latin typeface="+mn-lt"/>
                    <a:cs typeface="Arial" pitchFamily="34" charset="0"/>
                  </a:rPr>
                  <a:t>Centang</a:t>
                </a:r>
                <a:r>
                  <a:rPr lang="en-US" altLang="ko-KR" sz="1400" dirty="0">
                    <a:solidFill>
                      <a:schemeClr val="tx1">
                        <a:lumMod val="75000"/>
                        <a:lumOff val="25000"/>
                      </a:schemeClr>
                    </a:solidFill>
                    <a:latin typeface="+mn-lt"/>
                    <a:cs typeface="Arial" pitchFamily="34" charset="0"/>
                  </a:rPr>
                  <a:t> “Just Me”, </a:t>
                </a:r>
                <a:r>
                  <a:rPr lang="en-US" altLang="ko-KR" sz="1400" dirty="0" err="1">
                    <a:solidFill>
                      <a:schemeClr val="tx1">
                        <a:lumMod val="75000"/>
                        <a:lumOff val="25000"/>
                      </a:schemeClr>
                    </a:solidFill>
                    <a:latin typeface="+mn-lt"/>
                    <a:cs typeface="Arial" pitchFamily="34" charset="0"/>
                  </a:rPr>
                  <a:t>Klik</a:t>
                </a:r>
                <a:r>
                  <a:rPr lang="en-US" altLang="ko-KR" sz="1400" dirty="0">
                    <a:solidFill>
                      <a:schemeClr val="tx1">
                        <a:lumMod val="75000"/>
                        <a:lumOff val="25000"/>
                      </a:schemeClr>
                    </a:solidFill>
                    <a:latin typeface="+mn-lt"/>
                    <a:cs typeface="Arial" pitchFamily="34" charset="0"/>
                  </a:rPr>
                  <a:t> Next √</a:t>
                </a:r>
              </a:p>
              <a:p>
                <a:pPr algn="r"/>
                <a:r>
                  <a:rPr lang="en-US" altLang="ko-KR" sz="1400" dirty="0" err="1">
                    <a:solidFill>
                      <a:schemeClr val="tx1">
                        <a:lumMod val="75000"/>
                        <a:lumOff val="25000"/>
                      </a:schemeClr>
                    </a:solidFill>
                    <a:latin typeface="+mn-lt"/>
                    <a:cs typeface="Arial" pitchFamily="34" charset="0"/>
                  </a:rPr>
                  <a:t>Klik</a:t>
                </a:r>
                <a:r>
                  <a:rPr lang="en-US" altLang="ko-KR" sz="1400" dirty="0">
                    <a:solidFill>
                      <a:schemeClr val="tx1">
                        <a:lumMod val="75000"/>
                        <a:lumOff val="25000"/>
                      </a:schemeClr>
                    </a:solidFill>
                    <a:latin typeface="+mn-lt"/>
                    <a:cs typeface="Arial" pitchFamily="34" charset="0"/>
                  </a:rPr>
                  <a:t> Next √</a:t>
                </a:r>
              </a:p>
              <a:p>
                <a:pPr algn="r"/>
                <a:r>
                  <a:rPr lang="en-US" altLang="ko-KR" sz="1400" dirty="0" err="1">
                    <a:solidFill>
                      <a:schemeClr val="tx1">
                        <a:lumMod val="75000"/>
                        <a:lumOff val="25000"/>
                      </a:schemeClr>
                    </a:solidFill>
                    <a:latin typeface="+mn-lt"/>
                    <a:cs typeface="Arial" pitchFamily="34" charset="0"/>
                  </a:rPr>
                  <a:t>Centang</a:t>
                </a:r>
                <a:r>
                  <a:rPr lang="en-US" altLang="ko-KR" sz="1400" dirty="0">
                    <a:solidFill>
                      <a:schemeClr val="tx1">
                        <a:lumMod val="75000"/>
                        <a:lumOff val="25000"/>
                      </a:schemeClr>
                    </a:solidFill>
                    <a:latin typeface="+mn-lt"/>
                    <a:cs typeface="Arial" pitchFamily="34" charset="0"/>
                  </a:rPr>
                  <a:t> “Register Anaconda”, </a:t>
                </a:r>
                <a:r>
                  <a:rPr lang="en-US" altLang="ko-KR" sz="1400" dirty="0" err="1">
                    <a:solidFill>
                      <a:schemeClr val="tx1">
                        <a:lumMod val="75000"/>
                        <a:lumOff val="25000"/>
                      </a:schemeClr>
                    </a:solidFill>
                    <a:latin typeface="+mn-lt"/>
                    <a:cs typeface="Arial" pitchFamily="34" charset="0"/>
                  </a:rPr>
                  <a:t>Klik</a:t>
                </a:r>
                <a:r>
                  <a:rPr lang="en-US" altLang="ko-KR" sz="1400" dirty="0">
                    <a:solidFill>
                      <a:schemeClr val="tx1">
                        <a:lumMod val="75000"/>
                        <a:lumOff val="25000"/>
                      </a:schemeClr>
                    </a:solidFill>
                    <a:latin typeface="+mn-lt"/>
                    <a:cs typeface="Arial" pitchFamily="34" charset="0"/>
                  </a:rPr>
                  <a:t> Install √</a:t>
                </a:r>
              </a:p>
              <a:p>
                <a:pPr algn="r"/>
                <a:r>
                  <a:rPr lang="en-US" altLang="ko-KR" sz="1400" dirty="0" err="1">
                    <a:solidFill>
                      <a:schemeClr val="tx1">
                        <a:lumMod val="75000"/>
                        <a:lumOff val="25000"/>
                      </a:schemeClr>
                    </a:solidFill>
                    <a:latin typeface="+mn-lt"/>
                    <a:cs typeface="Arial" pitchFamily="34" charset="0"/>
                  </a:rPr>
                  <a:t>Tunggu</a:t>
                </a:r>
                <a:r>
                  <a:rPr lang="en-US" altLang="ko-KR" sz="1400" dirty="0">
                    <a:solidFill>
                      <a:schemeClr val="tx1">
                        <a:lumMod val="75000"/>
                        <a:lumOff val="25000"/>
                      </a:schemeClr>
                    </a:solidFill>
                    <a:latin typeface="+mn-lt"/>
                    <a:cs typeface="Arial" pitchFamily="34" charset="0"/>
                  </a:rPr>
                  <a:t> - </a:t>
                </a:r>
                <a:r>
                  <a:rPr lang="en-US" altLang="ko-KR" sz="1400" dirty="0" err="1">
                    <a:solidFill>
                      <a:schemeClr val="tx1">
                        <a:lumMod val="75000"/>
                        <a:lumOff val="25000"/>
                      </a:schemeClr>
                    </a:solidFill>
                    <a:latin typeface="+mn-lt"/>
                    <a:cs typeface="Arial" pitchFamily="34" charset="0"/>
                  </a:rPr>
                  <a:t>selesai</a:t>
                </a:r>
                <a:r>
                  <a:rPr lang="en-US" altLang="ko-KR" sz="1400" dirty="0">
                    <a:solidFill>
                      <a:schemeClr val="tx1">
                        <a:lumMod val="75000"/>
                        <a:lumOff val="25000"/>
                      </a:schemeClr>
                    </a:solidFill>
                    <a:latin typeface="+mn-lt"/>
                    <a:cs typeface="Arial" pitchFamily="34" charset="0"/>
                  </a:rPr>
                  <a:t>, </a:t>
                </a:r>
                <a:r>
                  <a:rPr lang="en-US" altLang="ko-KR" sz="1400" dirty="0" err="1">
                    <a:solidFill>
                      <a:schemeClr val="tx1">
                        <a:lumMod val="75000"/>
                        <a:lumOff val="25000"/>
                      </a:schemeClr>
                    </a:solidFill>
                    <a:latin typeface="+mn-lt"/>
                    <a:cs typeface="Arial" pitchFamily="34" charset="0"/>
                  </a:rPr>
                  <a:t>Klik</a:t>
                </a:r>
                <a:r>
                  <a:rPr lang="en-US" altLang="ko-KR" sz="1400" dirty="0">
                    <a:solidFill>
                      <a:schemeClr val="tx1">
                        <a:lumMod val="75000"/>
                        <a:lumOff val="25000"/>
                      </a:schemeClr>
                    </a:solidFill>
                    <a:latin typeface="+mn-lt"/>
                    <a:cs typeface="Arial" pitchFamily="34" charset="0"/>
                  </a:rPr>
                  <a:t> Next √</a:t>
                </a:r>
              </a:p>
              <a:p>
                <a:pPr algn="r"/>
                <a:r>
                  <a:rPr lang="en-US" altLang="ko-KR" sz="1400" dirty="0" err="1">
                    <a:solidFill>
                      <a:schemeClr val="tx1">
                        <a:lumMod val="75000"/>
                        <a:lumOff val="25000"/>
                      </a:schemeClr>
                    </a:solidFill>
                    <a:latin typeface="+mn-lt"/>
                    <a:cs typeface="Arial" pitchFamily="34" charset="0"/>
                  </a:rPr>
                  <a:t>Klik</a:t>
                </a:r>
                <a:r>
                  <a:rPr lang="en-US" altLang="ko-KR" sz="1400" dirty="0">
                    <a:solidFill>
                      <a:schemeClr val="tx1">
                        <a:lumMod val="75000"/>
                        <a:lumOff val="25000"/>
                      </a:schemeClr>
                    </a:solidFill>
                    <a:latin typeface="+mn-lt"/>
                    <a:cs typeface="Arial" pitchFamily="34" charset="0"/>
                  </a:rPr>
                  <a:t> Next √</a:t>
                </a:r>
              </a:p>
              <a:p>
                <a:pPr algn="r"/>
                <a:r>
                  <a:rPr lang="en-US" altLang="ko-KR" sz="1400" dirty="0" err="1">
                    <a:solidFill>
                      <a:schemeClr val="tx1">
                        <a:lumMod val="75000"/>
                        <a:lumOff val="25000"/>
                      </a:schemeClr>
                    </a:solidFill>
                    <a:latin typeface="+mn-lt"/>
                    <a:cs typeface="Arial" pitchFamily="34" charset="0"/>
                  </a:rPr>
                  <a:t>Hapus</a:t>
                </a:r>
                <a:r>
                  <a:rPr lang="en-US" altLang="ko-KR" sz="1400" dirty="0">
                    <a:solidFill>
                      <a:schemeClr val="tx1">
                        <a:lumMod val="75000"/>
                        <a:lumOff val="25000"/>
                      </a:schemeClr>
                    </a:solidFill>
                    <a:latin typeface="+mn-lt"/>
                    <a:cs typeface="Arial" pitchFamily="34" charset="0"/>
                  </a:rPr>
                  <a:t> </a:t>
                </a:r>
                <a:r>
                  <a:rPr lang="en-US" altLang="ko-KR" sz="1400" dirty="0" err="1">
                    <a:solidFill>
                      <a:schemeClr val="tx1">
                        <a:lumMod val="75000"/>
                        <a:lumOff val="25000"/>
                      </a:schemeClr>
                    </a:solidFill>
                    <a:latin typeface="+mn-lt"/>
                    <a:cs typeface="Arial" pitchFamily="34" charset="0"/>
                  </a:rPr>
                  <a:t>Centang</a:t>
                </a:r>
                <a:r>
                  <a:rPr lang="en-US" altLang="ko-KR" sz="1400" dirty="0">
                    <a:solidFill>
                      <a:schemeClr val="tx1">
                        <a:lumMod val="75000"/>
                        <a:lumOff val="25000"/>
                      </a:schemeClr>
                    </a:solidFill>
                    <a:latin typeface="+mn-lt"/>
                    <a:cs typeface="Arial" pitchFamily="34" charset="0"/>
                  </a:rPr>
                  <a:t> (Optional) , </a:t>
                </a:r>
                <a:r>
                  <a:rPr lang="en-US" altLang="ko-KR" sz="1400" dirty="0" err="1">
                    <a:solidFill>
                      <a:schemeClr val="tx1">
                        <a:lumMod val="75000"/>
                        <a:lumOff val="25000"/>
                      </a:schemeClr>
                    </a:solidFill>
                    <a:latin typeface="+mn-lt"/>
                    <a:cs typeface="Arial" pitchFamily="34" charset="0"/>
                  </a:rPr>
                  <a:t>Klik</a:t>
                </a:r>
                <a:r>
                  <a:rPr lang="en-US" altLang="ko-KR" sz="1400" dirty="0">
                    <a:solidFill>
                      <a:schemeClr val="tx1">
                        <a:lumMod val="75000"/>
                        <a:lumOff val="25000"/>
                      </a:schemeClr>
                    </a:solidFill>
                    <a:latin typeface="+mn-lt"/>
                    <a:cs typeface="Arial" pitchFamily="34" charset="0"/>
                  </a:rPr>
                  <a:t> Next √</a:t>
                </a:r>
              </a:p>
              <a:p>
                <a:pPr algn="r"/>
                <a:r>
                  <a:rPr lang="en-US" altLang="ko-KR" sz="1400" dirty="0" err="1">
                    <a:solidFill>
                      <a:schemeClr val="tx1">
                        <a:lumMod val="75000"/>
                        <a:lumOff val="25000"/>
                      </a:schemeClr>
                    </a:solidFill>
                    <a:latin typeface="+mn-lt"/>
                    <a:cs typeface="Arial" pitchFamily="34" charset="0"/>
                  </a:rPr>
                  <a:t>Selesai</a:t>
                </a:r>
                <a:r>
                  <a:rPr lang="en-US" altLang="ko-KR" sz="1400" dirty="0">
                    <a:solidFill>
                      <a:schemeClr val="tx1">
                        <a:lumMod val="75000"/>
                        <a:lumOff val="25000"/>
                      </a:schemeClr>
                    </a:solidFill>
                    <a:latin typeface="+mn-lt"/>
                    <a:cs typeface="Arial" pitchFamily="34" charset="0"/>
                  </a:rPr>
                  <a:t> </a:t>
                </a:r>
                <a:r>
                  <a:rPr lang="en-US" altLang="ko-KR" dirty="0">
                    <a:solidFill>
                      <a:schemeClr val="tx1">
                        <a:lumMod val="75000"/>
                        <a:lumOff val="25000"/>
                      </a:schemeClr>
                    </a:solidFill>
                    <a:latin typeface="+mn-lt"/>
                    <a:cs typeface="Arial" pitchFamily="34" charset="0"/>
                  </a:rPr>
                  <a:t>√</a:t>
                </a:r>
              </a:p>
            </p:txBody>
          </p:sp>
        </p:grpSp>
        <p:grpSp>
          <p:nvGrpSpPr>
            <p:cNvPr id="352" name="그룹 3">
              <a:extLst>
                <a:ext uri="{FF2B5EF4-FFF2-40B4-BE49-F238E27FC236}">
                  <a16:creationId xmlns:a16="http://schemas.microsoft.com/office/drawing/2014/main" id="{66C53271-0E66-4073-5E4D-1143E57E3A8E}"/>
                </a:ext>
              </a:extLst>
            </p:cNvPr>
            <p:cNvGrpSpPr/>
            <p:nvPr/>
          </p:nvGrpSpPr>
          <p:grpSpPr>
            <a:xfrm>
              <a:off x="8596157" y="5438310"/>
              <a:ext cx="3443637" cy="1038972"/>
              <a:chOff x="6729264" y="5395406"/>
              <a:chExt cx="2125116" cy="1038972"/>
            </a:xfrm>
          </p:grpSpPr>
          <p:sp>
            <p:nvSpPr>
              <p:cNvPr id="353" name="TextBox 352">
                <a:extLst>
                  <a:ext uri="{FF2B5EF4-FFF2-40B4-BE49-F238E27FC236}">
                    <a16:creationId xmlns:a16="http://schemas.microsoft.com/office/drawing/2014/main" id="{F8843A69-771D-5DA6-624C-24159392DB0D}"/>
                  </a:ext>
                </a:extLst>
              </p:cNvPr>
              <p:cNvSpPr txBox="1"/>
              <p:nvPr/>
            </p:nvSpPr>
            <p:spPr>
              <a:xfrm>
                <a:off x="6729264" y="5395406"/>
                <a:ext cx="1728191" cy="338554"/>
              </a:xfrm>
              <a:prstGeom prst="rect">
                <a:avLst/>
              </a:prstGeom>
              <a:noFill/>
            </p:spPr>
            <p:txBody>
              <a:bodyPr wrap="square" rtlCol="0" anchor="ctr">
                <a:spAutoFit/>
              </a:bodyPr>
              <a:lstStyle/>
              <a:p>
                <a:r>
                  <a:rPr lang="en-US" altLang="ko-KR" sz="1600" b="1" dirty="0">
                    <a:solidFill>
                      <a:schemeClr val="tx1">
                        <a:lumMod val="75000"/>
                        <a:lumOff val="25000"/>
                      </a:schemeClr>
                    </a:solidFill>
                  </a:rPr>
                  <a:t>Macintosh</a:t>
                </a:r>
                <a:endParaRPr lang="ko-KR" altLang="en-US" sz="1600" b="1" dirty="0">
                  <a:solidFill>
                    <a:schemeClr val="tx1">
                      <a:lumMod val="75000"/>
                      <a:lumOff val="25000"/>
                    </a:schemeClr>
                  </a:solidFill>
                </a:endParaRPr>
              </a:p>
            </p:txBody>
          </p:sp>
          <p:sp>
            <p:nvSpPr>
              <p:cNvPr id="354" name="TextBox 353">
                <a:extLst>
                  <a:ext uri="{FF2B5EF4-FFF2-40B4-BE49-F238E27FC236}">
                    <a16:creationId xmlns:a16="http://schemas.microsoft.com/office/drawing/2014/main" id="{FC45CA79-C73D-EAD9-3E44-064901D81109}"/>
                  </a:ext>
                </a:extLst>
              </p:cNvPr>
              <p:cNvSpPr txBox="1"/>
              <p:nvPr/>
            </p:nvSpPr>
            <p:spPr>
              <a:xfrm>
                <a:off x="6729264" y="5873235"/>
                <a:ext cx="2125116" cy="561143"/>
              </a:xfrm>
              <a:prstGeom prst="rect">
                <a:avLst/>
              </a:prstGeom>
              <a:noFill/>
            </p:spPr>
            <p:txBody>
              <a:bodyPr wrap="square" rtlCol="0">
                <a:spAutoFit/>
              </a:bodyPr>
              <a:lstStyle/>
              <a:p>
                <a:r>
                  <a:rPr lang="en-ID" dirty="0">
                    <a:hlinkClick r:id="rId4"/>
                  </a:rPr>
                  <a:t>Installing Anaconda on MacOS (ubc.ca)</a:t>
                </a:r>
                <a:endParaRPr lang="ko-KR" altLang="en-US" dirty="0">
                  <a:solidFill>
                    <a:schemeClr val="tx1">
                      <a:lumMod val="75000"/>
                      <a:lumOff val="25000"/>
                    </a:schemeClr>
                  </a:solidFill>
                </a:endParaRPr>
              </a:p>
            </p:txBody>
          </p:sp>
        </p:grpSp>
        <p:grpSp>
          <p:nvGrpSpPr>
            <p:cNvPr id="355" name="그룹 9">
              <a:extLst>
                <a:ext uri="{FF2B5EF4-FFF2-40B4-BE49-F238E27FC236}">
                  <a16:creationId xmlns:a16="http://schemas.microsoft.com/office/drawing/2014/main" id="{239A6C5B-8D05-C473-A9D7-3BC3966A7A43}"/>
                </a:ext>
              </a:extLst>
            </p:cNvPr>
            <p:cNvGrpSpPr/>
            <p:nvPr/>
          </p:nvGrpSpPr>
          <p:grpSpPr>
            <a:xfrm>
              <a:off x="959008" y="1700743"/>
              <a:ext cx="10997344" cy="4667287"/>
              <a:chOff x="766993" y="1648313"/>
              <a:chExt cx="6793833" cy="4667287"/>
            </a:xfrm>
          </p:grpSpPr>
          <p:sp>
            <p:nvSpPr>
              <p:cNvPr id="356" name="TextBox 355">
                <a:extLst>
                  <a:ext uri="{FF2B5EF4-FFF2-40B4-BE49-F238E27FC236}">
                    <a16:creationId xmlns:a16="http://schemas.microsoft.com/office/drawing/2014/main" id="{FE26C2C3-DFE9-B9AC-6709-820A6EB47531}"/>
                  </a:ext>
                </a:extLst>
              </p:cNvPr>
              <p:cNvSpPr txBox="1"/>
              <p:nvPr/>
            </p:nvSpPr>
            <p:spPr>
              <a:xfrm>
                <a:off x="766993" y="5972961"/>
                <a:ext cx="1728191" cy="342639"/>
              </a:xfrm>
              <a:prstGeom prst="rect">
                <a:avLst/>
              </a:prstGeom>
              <a:noFill/>
            </p:spPr>
            <p:txBody>
              <a:bodyPr wrap="square" rtlCol="0" anchor="ctr">
                <a:spAutoFit/>
              </a:bodyPr>
              <a:lstStyle/>
              <a:p>
                <a:pPr algn="r"/>
                <a:r>
                  <a:rPr lang="en-US" altLang="ko-KR" sz="1600" b="1" dirty="0">
                    <a:solidFill>
                      <a:schemeClr val="tx1">
                        <a:lumMod val="75000"/>
                        <a:lumOff val="25000"/>
                      </a:schemeClr>
                    </a:solidFill>
                  </a:rPr>
                  <a:t>Windows</a:t>
                </a:r>
                <a:endParaRPr lang="ko-KR" altLang="en-US" sz="1600" b="1" dirty="0">
                  <a:solidFill>
                    <a:schemeClr val="tx1">
                      <a:lumMod val="75000"/>
                      <a:lumOff val="25000"/>
                    </a:schemeClr>
                  </a:solidFill>
                </a:endParaRPr>
              </a:p>
            </p:txBody>
          </p:sp>
          <p:sp>
            <p:nvSpPr>
              <p:cNvPr id="357" name="TextBox 356">
                <a:extLst>
                  <a:ext uri="{FF2B5EF4-FFF2-40B4-BE49-F238E27FC236}">
                    <a16:creationId xmlns:a16="http://schemas.microsoft.com/office/drawing/2014/main" id="{75053E29-EFDD-C77F-1F5B-8D68BCE656C2}"/>
                  </a:ext>
                </a:extLst>
              </p:cNvPr>
              <p:cNvSpPr txBox="1"/>
              <p:nvPr/>
            </p:nvSpPr>
            <p:spPr>
              <a:xfrm>
                <a:off x="5558443" y="1648313"/>
                <a:ext cx="2002383" cy="561143"/>
              </a:xfrm>
              <a:prstGeom prst="rect">
                <a:avLst/>
              </a:prstGeom>
              <a:noFill/>
            </p:spPr>
            <p:txBody>
              <a:bodyPr wrap="square" rtlCol="0">
                <a:spAutoFit/>
              </a:bodyPr>
              <a:lstStyle/>
              <a:p>
                <a:r>
                  <a:rPr lang="en-ID" dirty="0">
                    <a:hlinkClick r:id="rId5"/>
                  </a:rPr>
                  <a:t>Installing Anaconda on Linux (ubc.ca)</a:t>
                </a:r>
                <a:endParaRPr lang="ko-KR" altLang="en-US" dirty="0">
                  <a:solidFill>
                    <a:schemeClr val="tx1">
                      <a:lumMod val="75000"/>
                      <a:lumOff val="25000"/>
                    </a:schemeClr>
                  </a:solidFill>
                  <a:latin typeface="+mn-lt"/>
                </a:endParaRPr>
              </a:p>
            </p:txBody>
          </p:sp>
        </p:grpSp>
        <p:grpSp>
          <p:nvGrpSpPr>
            <p:cNvPr id="358" name="그룹 46">
              <a:extLst>
                <a:ext uri="{FF2B5EF4-FFF2-40B4-BE49-F238E27FC236}">
                  <a16:creationId xmlns:a16="http://schemas.microsoft.com/office/drawing/2014/main" id="{E10938F0-F17A-A79E-836A-8718773E7DE4}"/>
                </a:ext>
              </a:extLst>
            </p:cNvPr>
            <p:cNvGrpSpPr/>
            <p:nvPr/>
          </p:nvGrpSpPr>
          <p:grpSpPr>
            <a:xfrm flipH="1">
              <a:off x="7724776" y="5323941"/>
              <a:ext cx="3610793" cy="530128"/>
              <a:chOff x="-704849" y="5366761"/>
              <a:chExt cx="3610793" cy="530128"/>
            </a:xfrm>
          </p:grpSpPr>
          <p:cxnSp>
            <p:nvCxnSpPr>
              <p:cNvPr id="359" name="Straight Connector 44">
                <a:extLst>
                  <a:ext uri="{FF2B5EF4-FFF2-40B4-BE49-F238E27FC236}">
                    <a16:creationId xmlns:a16="http://schemas.microsoft.com/office/drawing/2014/main" id="{62FD772A-9416-D8F5-3823-8C656FEA8B4D}"/>
                  </a:ext>
                </a:extLst>
              </p:cNvPr>
              <p:cNvCxnSpPr>
                <a:cxnSpLocks/>
              </p:cNvCxnSpPr>
              <p:nvPr/>
            </p:nvCxnSpPr>
            <p:spPr>
              <a:xfrm flipV="1">
                <a:off x="2269657" y="5366761"/>
                <a:ext cx="636287" cy="530128"/>
              </a:xfrm>
              <a:prstGeom prst="line">
                <a:avLst/>
              </a:prstGeom>
              <a:ln w="3175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360" name="Straight Connector 45">
                <a:extLst>
                  <a:ext uri="{FF2B5EF4-FFF2-40B4-BE49-F238E27FC236}">
                    <a16:creationId xmlns:a16="http://schemas.microsoft.com/office/drawing/2014/main" id="{13328356-3DF5-1F96-7E14-68ECC3202032}"/>
                  </a:ext>
                </a:extLst>
              </p:cNvPr>
              <p:cNvCxnSpPr>
                <a:cxnSpLocks/>
              </p:cNvCxnSpPr>
              <p:nvPr/>
            </p:nvCxnSpPr>
            <p:spPr>
              <a:xfrm>
                <a:off x="-704849" y="5896889"/>
                <a:ext cx="2974506" cy="0"/>
              </a:xfrm>
              <a:prstGeom prst="line">
                <a:avLst/>
              </a:prstGeom>
              <a:ln w="3175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pic>
          <p:nvPicPr>
            <p:cNvPr id="361" name="Google Shape;345;p19">
              <a:extLst>
                <a:ext uri="{FF2B5EF4-FFF2-40B4-BE49-F238E27FC236}">
                  <a16:creationId xmlns:a16="http://schemas.microsoft.com/office/drawing/2014/main" id="{5669B25D-51A6-C168-725D-0213901B2722}"/>
                </a:ext>
              </a:extLst>
            </p:cNvPr>
            <p:cNvPicPr preferRelativeResize="0">
              <a:picLocks/>
            </p:cNvPicPr>
            <p:nvPr/>
          </p:nvPicPr>
          <p:blipFill rotWithShape="1">
            <a:blip r:embed="rId3">
              <a:alphaModFix/>
            </a:blip>
            <a:srcRect/>
            <a:stretch/>
          </p:blipFill>
          <p:spPr>
            <a:xfrm>
              <a:off x="4664071" y="4026637"/>
              <a:ext cx="1032782" cy="1034805"/>
            </a:xfrm>
            <a:prstGeom prst="rect">
              <a:avLst/>
            </a:prstGeom>
            <a:noFill/>
            <a:ln>
              <a:noFill/>
            </a:ln>
          </p:spPr>
        </p:pic>
        <p:pic>
          <p:nvPicPr>
            <p:cNvPr id="362" name="Google Shape;346;p19">
              <a:extLst>
                <a:ext uri="{FF2B5EF4-FFF2-40B4-BE49-F238E27FC236}">
                  <a16:creationId xmlns:a16="http://schemas.microsoft.com/office/drawing/2014/main" id="{DB3093E7-C356-631F-FD89-5193617F2217}"/>
                </a:ext>
              </a:extLst>
            </p:cNvPr>
            <p:cNvPicPr preferRelativeResize="0"/>
            <p:nvPr/>
          </p:nvPicPr>
          <p:blipFill rotWithShape="1">
            <a:blip r:embed="rId6">
              <a:alphaModFix/>
              <a:duotone>
                <a:schemeClr val="accent3">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Lst>
            </a:blip>
            <a:srcRect/>
            <a:stretch/>
          </p:blipFill>
          <p:spPr>
            <a:xfrm>
              <a:off x="6426493" y="3900399"/>
              <a:ext cx="1223266" cy="1223098"/>
            </a:xfrm>
            <a:prstGeom prst="rect">
              <a:avLst/>
            </a:prstGeom>
            <a:noFill/>
            <a:ln>
              <a:noFill/>
            </a:ln>
          </p:spPr>
        </p:pic>
        <p:pic>
          <p:nvPicPr>
            <p:cNvPr id="363" name="Google Shape;347;p19">
              <a:extLst>
                <a:ext uri="{FF2B5EF4-FFF2-40B4-BE49-F238E27FC236}">
                  <a16:creationId xmlns:a16="http://schemas.microsoft.com/office/drawing/2014/main" id="{A587D1BE-1377-39F3-42BA-9C051DF7F162}"/>
                </a:ext>
              </a:extLst>
            </p:cNvPr>
            <p:cNvPicPr preferRelativeResize="0"/>
            <p:nvPr/>
          </p:nvPicPr>
          <p:blipFill rotWithShape="1">
            <a:blip r:embed="rId8">
              <a:alphaModFix/>
            </a:blip>
            <a:srcRect/>
            <a:stretch/>
          </p:blipFill>
          <p:spPr>
            <a:xfrm>
              <a:off x="5565176" y="2228104"/>
              <a:ext cx="1043329" cy="1183155"/>
            </a:xfrm>
            <a:prstGeom prst="rect">
              <a:avLst/>
            </a:prstGeom>
            <a:noFill/>
            <a:ln>
              <a:noFill/>
            </a:ln>
          </p:spPr>
        </p:pic>
      </p:grpSp>
      <p:sp>
        <p:nvSpPr>
          <p:cNvPr id="2" name="Arrow: Pentagon 1">
            <a:extLst>
              <a:ext uri="{FF2B5EF4-FFF2-40B4-BE49-F238E27FC236}">
                <a16:creationId xmlns:a16="http://schemas.microsoft.com/office/drawing/2014/main" id="{FA16B131-5209-5BB6-A57D-B3D32506E3D9}"/>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FFFFFF"/>
                </a:solidFill>
                <a:latin typeface="Book Antiqua" panose="02040602050305030304" pitchFamily="18" charset="0"/>
                <a:ea typeface="Quattrocento Sans"/>
                <a:cs typeface="Quattrocento Sans"/>
                <a:sym typeface="Quattrocento Sans"/>
              </a:rPr>
              <a:t>Instalasi</a:t>
            </a:r>
            <a:r>
              <a:rPr lang="en-US" sz="2800" b="1" dirty="0">
                <a:solidFill>
                  <a:srgbClr val="FFFFFF"/>
                </a:solidFill>
                <a:latin typeface="Book Antiqua" panose="02040602050305030304" pitchFamily="18" charset="0"/>
                <a:ea typeface="Quattrocento Sans"/>
                <a:cs typeface="Quattrocento Sans"/>
                <a:sym typeface="Quattrocento Sans"/>
              </a:rPr>
              <a:t>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6" name="Google Shape;366;p21" descr="Capture-python idle"/>
          <p:cNvPicPr preferRelativeResize="0">
            <a:picLocks noGrp="1"/>
          </p:cNvPicPr>
          <p:nvPr>
            <p:ph type="pic" idx="2"/>
          </p:nvPr>
        </p:nvPicPr>
        <p:blipFill rotWithShape="1">
          <a:blip r:embed="rId3">
            <a:alphaModFix/>
          </a:blip>
          <a:srcRect l="586"/>
          <a:stretch/>
        </p:blipFill>
        <p:spPr>
          <a:xfrm>
            <a:off x="437861" y="1407160"/>
            <a:ext cx="3438525" cy="1236980"/>
          </a:xfrm>
          <a:prstGeom prst="rect">
            <a:avLst/>
          </a:prstGeom>
          <a:noFill/>
          <a:ln w="9525" cap="flat" cmpd="sng">
            <a:solidFill>
              <a:srgbClr val="595959"/>
            </a:solidFill>
            <a:prstDash val="solid"/>
            <a:round/>
            <a:headEnd type="none" w="sm" len="sm"/>
            <a:tailEnd type="none" w="sm" len="sm"/>
          </a:ln>
        </p:spPr>
      </p:pic>
      <p:pic>
        <p:nvPicPr>
          <p:cNvPr id="367" name="Google Shape;367;p21"/>
          <p:cNvPicPr preferRelativeResize="0"/>
          <p:nvPr/>
        </p:nvPicPr>
        <p:blipFill rotWithShape="1">
          <a:blip r:embed="rId4">
            <a:alphaModFix/>
          </a:blip>
          <a:srcRect/>
          <a:stretch/>
        </p:blipFill>
        <p:spPr>
          <a:xfrm>
            <a:off x="4254211" y="1334770"/>
            <a:ext cx="3226435" cy="2513965"/>
          </a:xfrm>
          <a:prstGeom prst="rect">
            <a:avLst/>
          </a:prstGeom>
          <a:noFill/>
          <a:ln w="9525" cap="flat" cmpd="sng">
            <a:solidFill>
              <a:srgbClr val="EEEEEE"/>
            </a:solidFill>
            <a:prstDash val="solid"/>
            <a:round/>
            <a:headEnd type="none" w="sm" len="sm"/>
            <a:tailEnd type="none" w="sm" len="sm"/>
          </a:ln>
        </p:spPr>
      </p:pic>
      <p:pic>
        <p:nvPicPr>
          <p:cNvPr id="368" name="Google Shape;368;p21"/>
          <p:cNvPicPr preferRelativeResize="0"/>
          <p:nvPr/>
        </p:nvPicPr>
        <p:blipFill rotWithShape="1">
          <a:blip r:embed="rId5">
            <a:alphaModFix/>
          </a:blip>
          <a:srcRect/>
          <a:stretch/>
        </p:blipFill>
        <p:spPr>
          <a:xfrm>
            <a:off x="292061" y="2982141"/>
            <a:ext cx="3845560" cy="2727325"/>
          </a:xfrm>
          <a:prstGeom prst="rect">
            <a:avLst/>
          </a:prstGeom>
          <a:noFill/>
          <a:ln w="9525" cap="flat" cmpd="sng">
            <a:solidFill>
              <a:srgbClr val="3B3B3B"/>
            </a:solidFill>
            <a:prstDash val="solid"/>
            <a:round/>
            <a:headEnd type="none" w="sm" len="sm"/>
            <a:tailEnd type="none" w="sm" len="sm"/>
          </a:ln>
        </p:spPr>
      </p:pic>
      <p:pic>
        <p:nvPicPr>
          <p:cNvPr id="369" name="Google Shape;369;p21"/>
          <p:cNvPicPr preferRelativeResize="0"/>
          <p:nvPr/>
        </p:nvPicPr>
        <p:blipFill rotWithShape="1">
          <a:blip r:embed="rId6">
            <a:alphaModFix/>
          </a:blip>
          <a:srcRect b="43198"/>
          <a:stretch/>
        </p:blipFill>
        <p:spPr>
          <a:xfrm>
            <a:off x="7711151" y="1334770"/>
            <a:ext cx="3519170" cy="1466215"/>
          </a:xfrm>
          <a:prstGeom prst="rect">
            <a:avLst/>
          </a:prstGeom>
          <a:noFill/>
          <a:ln w="9525" cap="flat" cmpd="sng">
            <a:solidFill>
              <a:srgbClr val="3B3B3B"/>
            </a:solidFill>
            <a:prstDash val="solid"/>
            <a:round/>
            <a:headEnd type="none" w="sm" len="sm"/>
            <a:tailEnd type="none" w="sm" len="sm"/>
          </a:ln>
        </p:spPr>
      </p:pic>
      <p:grpSp>
        <p:nvGrpSpPr>
          <p:cNvPr id="370" name="Google Shape;370;p21"/>
          <p:cNvGrpSpPr/>
          <p:nvPr/>
        </p:nvGrpSpPr>
        <p:grpSpPr>
          <a:xfrm>
            <a:off x="2863243" y="4144736"/>
            <a:ext cx="4186555" cy="1718310"/>
            <a:chOff x="2796" y="7192"/>
            <a:chExt cx="6593" cy="2706"/>
          </a:xfrm>
        </p:grpSpPr>
        <p:pic>
          <p:nvPicPr>
            <p:cNvPr id="371" name="Google Shape;371;p21"/>
            <p:cNvPicPr preferRelativeResize="0"/>
            <p:nvPr/>
          </p:nvPicPr>
          <p:blipFill rotWithShape="1">
            <a:blip r:embed="rId7">
              <a:alphaModFix/>
            </a:blip>
            <a:srcRect l="17493" r="19324" b="73055"/>
            <a:stretch/>
          </p:blipFill>
          <p:spPr>
            <a:xfrm>
              <a:off x="2796" y="7192"/>
              <a:ext cx="6593" cy="2706"/>
            </a:xfrm>
            <a:prstGeom prst="rect">
              <a:avLst/>
            </a:prstGeom>
            <a:noFill/>
            <a:ln w="9525" cap="flat" cmpd="sng">
              <a:solidFill>
                <a:srgbClr val="3B3B3B"/>
              </a:solidFill>
              <a:prstDash val="solid"/>
              <a:round/>
              <a:headEnd type="none" w="sm" len="sm"/>
              <a:tailEnd type="none" w="sm" len="sm"/>
            </a:ln>
          </p:spPr>
        </p:pic>
        <p:sp>
          <p:nvSpPr>
            <p:cNvPr id="372" name="Google Shape;372;p21"/>
            <p:cNvSpPr txBox="1"/>
            <p:nvPr/>
          </p:nvSpPr>
          <p:spPr>
            <a:xfrm>
              <a:off x="2796" y="7396"/>
              <a:ext cx="5074" cy="144"/>
            </a:xfrm>
            <a:prstGeom prst="rect">
              <a:avLst/>
            </a:prstGeom>
            <a:solidFill>
              <a:srgbClr val="2B2B2B"/>
            </a:solid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grpSp>
      <p:sp>
        <p:nvSpPr>
          <p:cNvPr id="373" name="Google Shape;373;p21"/>
          <p:cNvSpPr/>
          <p:nvPr/>
        </p:nvSpPr>
        <p:spPr>
          <a:xfrm>
            <a:off x="1949796" y="2199005"/>
            <a:ext cx="1984375" cy="372745"/>
          </a:xfrm>
          <a:prstGeom prst="rect">
            <a:avLst/>
          </a:prstGeom>
          <a:solidFill>
            <a:srgbClr val="7F6000"/>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Python Shell/IDLE</a:t>
            </a:r>
            <a:endParaRPr sz="1400" b="0" i="0" u="none" strike="noStrike" cap="none" dirty="0">
              <a:solidFill>
                <a:schemeClr val="lt1"/>
              </a:solidFill>
              <a:latin typeface="Arial"/>
              <a:ea typeface="Arial"/>
              <a:cs typeface="Arial"/>
              <a:sym typeface="Arial"/>
            </a:endParaRPr>
          </a:p>
        </p:txBody>
      </p:sp>
      <p:sp>
        <p:nvSpPr>
          <p:cNvPr id="374" name="Google Shape;374;p21"/>
          <p:cNvSpPr/>
          <p:nvPr/>
        </p:nvSpPr>
        <p:spPr>
          <a:xfrm>
            <a:off x="5796626" y="3475990"/>
            <a:ext cx="1684020" cy="315595"/>
          </a:xfrm>
          <a:prstGeom prst="rect">
            <a:avLst/>
          </a:prstGeom>
          <a:solidFill>
            <a:srgbClr val="7F6000"/>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Spyder (IDE)</a:t>
            </a:r>
            <a:endParaRPr sz="1400" b="0" i="0" u="none" strike="noStrike" cap="none" dirty="0">
              <a:solidFill>
                <a:schemeClr val="lt1"/>
              </a:solidFill>
              <a:latin typeface="Arial"/>
              <a:ea typeface="Arial"/>
              <a:cs typeface="Arial"/>
              <a:sym typeface="Arial"/>
            </a:endParaRPr>
          </a:p>
        </p:txBody>
      </p:sp>
      <p:sp>
        <p:nvSpPr>
          <p:cNvPr id="375" name="Google Shape;375;p21"/>
          <p:cNvSpPr/>
          <p:nvPr/>
        </p:nvSpPr>
        <p:spPr>
          <a:xfrm>
            <a:off x="2874129" y="5566570"/>
            <a:ext cx="2196874" cy="249238"/>
          </a:xfrm>
          <a:prstGeom prst="rect">
            <a:avLst/>
          </a:prstGeom>
          <a:solidFill>
            <a:srgbClr val="7F6000"/>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err="1">
                <a:solidFill>
                  <a:schemeClr val="lt1"/>
                </a:solidFill>
                <a:latin typeface="Arial"/>
                <a:ea typeface="Arial"/>
                <a:cs typeface="Arial"/>
                <a:sym typeface="Arial"/>
              </a:rPr>
              <a:t>Jupyter</a:t>
            </a:r>
            <a:r>
              <a:rPr lang="en-US" sz="1400" b="0" i="0" u="none" strike="noStrike" cap="none" dirty="0">
                <a:solidFill>
                  <a:schemeClr val="lt1"/>
                </a:solidFill>
                <a:latin typeface="Arial"/>
                <a:ea typeface="Arial"/>
                <a:cs typeface="Arial"/>
                <a:sym typeface="Arial"/>
              </a:rPr>
              <a:t> Notebook (IDE)</a:t>
            </a:r>
            <a:endParaRPr sz="1400" b="0" i="0" u="none" strike="noStrike" cap="none" dirty="0">
              <a:solidFill>
                <a:schemeClr val="lt1"/>
              </a:solidFill>
              <a:latin typeface="Arial"/>
              <a:ea typeface="Arial"/>
              <a:cs typeface="Arial"/>
              <a:sym typeface="Arial"/>
            </a:endParaRPr>
          </a:p>
        </p:txBody>
      </p:sp>
      <p:sp>
        <p:nvSpPr>
          <p:cNvPr id="376" name="Google Shape;376;p21"/>
          <p:cNvSpPr/>
          <p:nvPr/>
        </p:nvSpPr>
        <p:spPr>
          <a:xfrm>
            <a:off x="9361516" y="1779587"/>
            <a:ext cx="1868805" cy="315595"/>
          </a:xfrm>
          <a:prstGeom prst="rect">
            <a:avLst/>
          </a:prstGeom>
          <a:solidFill>
            <a:srgbClr val="7F6000"/>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Google </a:t>
            </a:r>
            <a:r>
              <a:rPr lang="en-US" sz="1400" b="0" i="0" u="none" strike="noStrike" cap="none" dirty="0" err="1">
                <a:solidFill>
                  <a:schemeClr val="lt1"/>
                </a:solidFill>
                <a:latin typeface="Arial"/>
                <a:ea typeface="Arial"/>
                <a:cs typeface="Arial"/>
                <a:sym typeface="Arial"/>
              </a:rPr>
              <a:t>Colab</a:t>
            </a:r>
            <a:r>
              <a:rPr lang="en-US" sz="1400" b="0" i="0" u="none" strike="noStrike" cap="none" dirty="0">
                <a:solidFill>
                  <a:schemeClr val="lt1"/>
                </a:solidFill>
                <a:latin typeface="Arial"/>
                <a:ea typeface="Arial"/>
                <a:cs typeface="Arial"/>
                <a:sym typeface="Arial"/>
              </a:rPr>
              <a:t> (IDE)</a:t>
            </a:r>
            <a:endParaRPr sz="1400" b="0" i="0" u="none" strike="noStrike" cap="none" dirty="0">
              <a:solidFill>
                <a:schemeClr val="lt1"/>
              </a:solidFill>
              <a:latin typeface="Arial"/>
              <a:ea typeface="Arial"/>
              <a:cs typeface="Arial"/>
              <a:sym typeface="Arial"/>
            </a:endParaRPr>
          </a:p>
        </p:txBody>
      </p:sp>
      <p:pic>
        <p:nvPicPr>
          <p:cNvPr id="377" name="Google Shape;377;p21"/>
          <p:cNvPicPr preferRelativeResize="0"/>
          <p:nvPr/>
        </p:nvPicPr>
        <p:blipFill rotWithShape="1">
          <a:blip r:embed="rId8">
            <a:alphaModFix/>
          </a:blip>
          <a:srcRect/>
          <a:stretch/>
        </p:blipFill>
        <p:spPr>
          <a:xfrm>
            <a:off x="7711151" y="3134995"/>
            <a:ext cx="4052570" cy="2583815"/>
          </a:xfrm>
          <a:prstGeom prst="rect">
            <a:avLst/>
          </a:prstGeom>
          <a:noFill/>
          <a:ln w="9525" cap="flat" cmpd="sng">
            <a:solidFill>
              <a:srgbClr val="F6F9FC"/>
            </a:solidFill>
            <a:prstDash val="solid"/>
            <a:round/>
            <a:headEnd type="none" w="sm" len="sm"/>
            <a:tailEnd type="none" w="sm" len="sm"/>
          </a:ln>
        </p:spPr>
      </p:pic>
      <p:sp>
        <p:nvSpPr>
          <p:cNvPr id="378" name="Google Shape;378;p21"/>
          <p:cNvSpPr/>
          <p:nvPr/>
        </p:nvSpPr>
        <p:spPr>
          <a:xfrm>
            <a:off x="8893521" y="5214620"/>
            <a:ext cx="2870200" cy="435610"/>
          </a:xfrm>
          <a:prstGeom prst="rect">
            <a:avLst/>
          </a:prstGeom>
          <a:solidFill>
            <a:srgbClr val="7F6000"/>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Arial"/>
                <a:ea typeface="Arial"/>
                <a:cs typeface="Arial"/>
                <a:sym typeface="Arial"/>
              </a:rPr>
              <a:t>Sublime Text (Code Editor)</a:t>
            </a:r>
            <a:endParaRPr sz="1400" b="0" i="0" u="none" strike="noStrike" cap="none" dirty="0">
              <a:solidFill>
                <a:schemeClr val="lt1"/>
              </a:solidFill>
              <a:latin typeface="Arial"/>
              <a:ea typeface="Arial"/>
              <a:cs typeface="Arial"/>
              <a:sym typeface="Arial"/>
            </a:endParaRPr>
          </a:p>
        </p:txBody>
      </p:sp>
      <p:sp>
        <p:nvSpPr>
          <p:cNvPr id="379" name="Google Shape;379;p21">
            <a:hlinkClick r:id="rId9"/>
          </p:cNvPr>
          <p:cNvSpPr txBox="1"/>
          <p:nvPr/>
        </p:nvSpPr>
        <p:spPr>
          <a:xfrm>
            <a:off x="5467119" y="5968451"/>
            <a:ext cx="6413500" cy="474980"/>
          </a:xfrm>
          <a:prstGeom prst="rect">
            <a:avLst/>
          </a:prstGeom>
          <a:noFill/>
          <a:ln>
            <a:noFill/>
          </a:ln>
        </p:spPr>
        <p:txBody>
          <a:bodyPr spcFirstLastPara="1" wrap="square" lIns="91425" tIns="45700" rIns="91425" bIns="45700" anchor="t" anchorCtr="0">
            <a:noAutofit/>
          </a:bodyPr>
          <a:lstStyle/>
          <a:p>
            <a:pPr marL="120650" marR="0" lvl="0" indent="0" algn="r" rtl="0">
              <a:lnSpc>
                <a:spcPct val="100000"/>
              </a:lnSpc>
              <a:spcBef>
                <a:spcPts val="0"/>
              </a:spcBef>
              <a:spcAft>
                <a:spcPts val="0"/>
              </a:spcAft>
              <a:buClr>
                <a:srgbClr val="000000"/>
              </a:buClr>
              <a:buSzPts val="1400"/>
              <a:buFont typeface="Arial"/>
              <a:buNone/>
            </a:pPr>
            <a:r>
              <a:rPr lang="en-US" sz="1200" b="0" i="1" u="none" strike="noStrike" cap="none" dirty="0">
                <a:solidFill>
                  <a:srgbClr val="000000"/>
                </a:solidFill>
                <a:latin typeface="Arial"/>
                <a:ea typeface="Arial"/>
                <a:cs typeface="Arial"/>
                <a:sym typeface="Arial"/>
              </a:rPr>
              <a:t>Image Sublime Text: Python IDEs and Code Editors (Guide) (Fincher, Jon, 2018)  </a:t>
            </a:r>
            <a:endParaRPr sz="1200" b="0" i="1" u="none" strike="noStrike" cap="none" dirty="0">
              <a:solidFill>
                <a:srgbClr val="000000"/>
              </a:solidFill>
              <a:latin typeface="Arial"/>
              <a:ea typeface="Arial"/>
              <a:cs typeface="Arial"/>
              <a:sym typeface="Arial"/>
            </a:endParaRPr>
          </a:p>
        </p:txBody>
      </p:sp>
      <p:sp>
        <p:nvSpPr>
          <p:cNvPr id="2" name="Arrow: Pentagon 1">
            <a:extLst>
              <a:ext uri="{FF2B5EF4-FFF2-40B4-BE49-F238E27FC236}">
                <a16:creationId xmlns:a16="http://schemas.microsoft.com/office/drawing/2014/main" id="{2A797318-8730-6BFF-4B66-3BDF90C54F28}"/>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Text Editor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p22"/>
          <p:cNvSpPr/>
          <p:nvPr/>
        </p:nvSpPr>
        <p:spPr>
          <a:xfrm>
            <a:off x="450215" y="1042035"/>
            <a:ext cx="3410585"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Jupyter Notebook</a:t>
            </a:r>
            <a:endParaRPr sz="1800" b="0" i="0" u="none" strike="noStrike" cap="none">
              <a:solidFill>
                <a:srgbClr val="434343"/>
              </a:solidFill>
              <a:latin typeface="Calibri"/>
              <a:ea typeface="Calibri"/>
              <a:cs typeface="Calibri"/>
              <a:sym typeface="Calibri"/>
            </a:endParaRPr>
          </a:p>
        </p:txBody>
      </p:sp>
      <p:sp>
        <p:nvSpPr>
          <p:cNvPr id="386" name="Google Shape;386;p22"/>
          <p:cNvSpPr txBox="1"/>
          <p:nvPr/>
        </p:nvSpPr>
        <p:spPr>
          <a:xfrm>
            <a:off x="479425" y="1628775"/>
            <a:ext cx="11238230" cy="3784600"/>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Di dalam Data Analytics, para praktisi ataupun analis sebagian besar menggunakan Jupyter Notebook.</a:t>
            </a:r>
            <a:endParaRPr sz="1600" b="0" i="0" u="none" strike="noStrike" cap="none">
              <a:solidFill>
                <a:srgbClr val="000000"/>
              </a:solidFill>
              <a:latin typeface="Arial"/>
              <a:ea typeface="Arial"/>
              <a:cs typeface="Arial"/>
              <a:sym typeface="Arial"/>
            </a:endParaRPr>
          </a:p>
          <a:p>
            <a:pPr marL="12065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Jupyter Notebook merupakan </a:t>
            </a:r>
            <a:r>
              <a:rPr lang="en-US" sz="1600" b="0" i="1" u="none" strike="noStrike" cap="none">
                <a:solidFill>
                  <a:srgbClr val="000000"/>
                </a:solidFill>
                <a:latin typeface="Arial"/>
                <a:ea typeface="Arial"/>
                <a:cs typeface="Arial"/>
                <a:sym typeface="Arial"/>
              </a:rPr>
              <a:t>web-based interactive computational </a:t>
            </a:r>
            <a:r>
              <a:rPr lang="en-US" sz="1600" b="0" i="0" u="none" strike="noStrike" cap="none">
                <a:solidFill>
                  <a:srgbClr val="000000"/>
                </a:solidFill>
                <a:latin typeface="Arial"/>
                <a:ea typeface="Arial"/>
                <a:cs typeface="Arial"/>
                <a:sym typeface="Arial"/>
              </a:rPr>
              <a:t>environment yang sifatnya </a:t>
            </a:r>
            <a:r>
              <a:rPr lang="en-US" sz="1600" b="0" i="1" u="none" strike="noStrike" cap="none">
                <a:solidFill>
                  <a:srgbClr val="000000"/>
                </a:solidFill>
                <a:latin typeface="Arial"/>
                <a:ea typeface="Arial"/>
                <a:cs typeface="Arial"/>
                <a:sym typeface="Arial"/>
              </a:rPr>
              <a:t>open source </a:t>
            </a:r>
            <a:r>
              <a:rPr lang="en-US" sz="1600" b="0" i="0" u="none" strike="noStrike" cap="none">
                <a:solidFill>
                  <a:srgbClr val="000000"/>
                </a:solidFill>
                <a:latin typeface="Arial"/>
                <a:ea typeface="Arial"/>
                <a:cs typeface="Arial"/>
                <a:sym typeface="Arial"/>
              </a:rPr>
              <a:t>dan </a:t>
            </a:r>
            <a:r>
              <a:rPr lang="en-US" sz="1600" b="0" i="1" u="none" strike="noStrike" cap="none">
                <a:solidFill>
                  <a:srgbClr val="000000"/>
                </a:solidFill>
                <a:latin typeface="Arial"/>
                <a:ea typeface="Arial"/>
                <a:cs typeface="Arial"/>
                <a:sym typeface="Arial"/>
              </a:rPr>
              <a:t>free, </a:t>
            </a:r>
            <a:r>
              <a:rPr lang="en-US" sz="1600" b="0" i="0" u="none" strike="noStrike" cap="none">
                <a:solidFill>
                  <a:srgbClr val="000000"/>
                </a:solidFill>
                <a:latin typeface="Arial"/>
                <a:ea typeface="Arial"/>
                <a:cs typeface="Arial"/>
                <a:sym typeface="Arial"/>
              </a:rPr>
              <a:t>juga mendukung lebih dari 40 bahasa pemrograman termasuk Julia, Python, Scala, R, dll. Selain itu, beberapa IDE lainnya ada yang merupakan software berbayar untuk menggunakan produknya.</a:t>
            </a:r>
            <a:endParaRPr sz="1600" b="0" i="0" u="none" strike="noStrike" cap="none">
              <a:solidFill>
                <a:srgbClr val="000000"/>
              </a:solidFill>
              <a:latin typeface="Arial"/>
              <a:ea typeface="Arial"/>
              <a:cs typeface="Arial"/>
              <a:sym typeface="Arial"/>
            </a:endParaRPr>
          </a:p>
          <a:p>
            <a:pPr marL="12065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Jupyter Notebook dapat membuat dan membagi dokumentasi (output) yang mengandung </a:t>
            </a:r>
            <a:r>
              <a:rPr lang="en-US" sz="1600" b="0" i="1" u="none" strike="noStrike" cap="none">
                <a:solidFill>
                  <a:srgbClr val="000000"/>
                </a:solidFill>
                <a:latin typeface="Arial"/>
                <a:ea typeface="Arial"/>
                <a:cs typeface="Arial"/>
                <a:sym typeface="Arial"/>
              </a:rPr>
              <a:t>live code</a:t>
            </a:r>
            <a:r>
              <a:rPr lang="en-US" sz="1600" b="0" i="0" u="none" strike="noStrike" cap="none">
                <a:solidFill>
                  <a:srgbClr val="000000"/>
                </a:solidFill>
                <a:latin typeface="Arial"/>
                <a:ea typeface="Arial"/>
                <a:cs typeface="Arial"/>
                <a:sym typeface="Arial"/>
              </a:rPr>
              <a:t>, </a:t>
            </a:r>
            <a:r>
              <a:rPr lang="en-US" sz="1600" b="0" i="1" u="none" strike="noStrike" cap="none">
                <a:solidFill>
                  <a:srgbClr val="000000"/>
                </a:solidFill>
                <a:latin typeface="Arial"/>
                <a:ea typeface="Arial"/>
                <a:cs typeface="Arial"/>
                <a:sym typeface="Arial"/>
              </a:rPr>
              <a:t>equations</a:t>
            </a:r>
            <a:r>
              <a:rPr lang="en-US" sz="1600" b="0" i="0" u="none" strike="noStrike" cap="none">
                <a:solidFill>
                  <a:srgbClr val="000000"/>
                </a:solidFill>
                <a:latin typeface="Arial"/>
                <a:ea typeface="Arial"/>
                <a:cs typeface="Arial"/>
                <a:sym typeface="Arial"/>
              </a:rPr>
              <a:t>, visualisasi dan teks narasi pada cell-nya.</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Diklasifikasikan sebagai sebuah perangkat di “Data Science Notebooks”. </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Umumnya, Jupyter Notebook dijalankan di </a:t>
            </a:r>
            <a:r>
              <a:rPr lang="en-US" sz="1600" b="0" i="1" u="none" strike="noStrike" cap="none">
                <a:solidFill>
                  <a:srgbClr val="000000"/>
                </a:solidFill>
                <a:latin typeface="Arial"/>
                <a:ea typeface="Arial"/>
                <a:cs typeface="Arial"/>
                <a:sym typeface="Arial"/>
              </a:rPr>
              <a:t>localhost</a:t>
            </a:r>
            <a:r>
              <a:rPr lang="en-US" sz="1600" b="0" i="0" u="none" strike="noStrike" cap="none">
                <a:solidFill>
                  <a:srgbClr val="000000"/>
                </a:solidFill>
                <a:latin typeface="Arial"/>
                <a:ea typeface="Arial"/>
                <a:cs typeface="Arial"/>
                <a:sym typeface="Arial"/>
              </a:rPr>
              <a:t> pada komputer lokal atau di </a:t>
            </a:r>
            <a:r>
              <a:rPr lang="en-US" sz="1600" b="0" i="1" u="none" strike="noStrike" cap="none">
                <a:solidFill>
                  <a:srgbClr val="000000"/>
                </a:solidFill>
                <a:latin typeface="Arial"/>
                <a:ea typeface="Arial"/>
                <a:cs typeface="Arial"/>
                <a:sym typeface="Arial"/>
              </a:rPr>
              <a:t>virtual machine</a:t>
            </a:r>
            <a:r>
              <a:rPr lang="en-US" sz="1600" b="0" i="0" u="none" strike="noStrike" cap="none">
                <a:solidFill>
                  <a:srgbClr val="000000"/>
                </a:solidFill>
                <a:latin typeface="Arial"/>
                <a:ea typeface="Arial"/>
                <a:cs typeface="Arial"/>
                <a:sym typeface="Arial"/>
              </a:rPr>
              <a:t> bagi yang menjalankan </a:t>
            </a:r>
            <a:r>
              <a:rPr lang="en-US" sz="1600" b="0" i="1" u="none" strike="noStrike" cap="none">
                <a:solidFill>
                  <a:srgbClr val="000000"/>
                </a:solidFill>
                <a:latin typeface="Arial"/>
                <a:ea typeface="Arial"/>
                <a:cs typeface="Arial"/>
                <a:sym typeface="Arial"/>
              </a:rPr>
              <a:t>cloud computing</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Jupyter Notebook dapat dibuka dengan menggunakan terminal atau melalui CMD (Command Prompt)</a:t>
            </a:r>
            <a:endParaRPr sz="1600" b="0" i="0" u="none" strike="noStrike" cap="none">
              <a:solidFill>
                <a:srgbClr val="000000"/>
              </a:solidFill>
              <a:latin typeface="Arial"/>
              <a:ea typeface="Arial"/>
              <a:cs typeface="Arial"/>
              <a:sym typeface="Arial"/>
            </a:endParaRPr>
          </a:p>
        </p:txBody>
      </p:sp>
      <p:sp>
        <p:nvSpPr>
          <p:cNvPr id="2" name="Arrow: Pentagon 1">
            <a:extLst>
              <a:ext uri="{FF2B5EF4-FFF2-40B4-BE49-F238E27FC236}">
                <a16:creationId xmlns:a16="http://schemas.microsoft.com/office/drawing/2014/main" id="{57A4CCE9-8BA4-F938-DF5F-F436884523C5}"/>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Mulai </a:t>
            </a:r>
            <a:r>
              <a:rPr lang="en-US" sz="2800" b="1" dirty="0" err="1">
                <a:solidFill>
                  <a:srgbClr val="FFFFFF"/>
                </a:solidFill>
                <a:latin typeface="Book Antiqua" panose="02040602050305030304" pitchFamily="18" charset="0"/>
                <a:ea typeface="Quattrocento Sans"/>
                <a:cs typeface="Quattrocento Sans"/>
                <a:sym typeface="Quattrocento Sans"/>
              </a:rPr>
              <a:t>dengan</a:t>
            </a:r>
            <a:r>
              <a:rPr lang="en-US" sz="2800" b="1" dirty="0">
                <a:solidFill>
                  <a:srgbClr val="FFFFFF"/>
                </a:solidFill>
                <a:latin typeface="Book Antiqua" panose="02040602050305030304" pitchFamily="18" charset="0"/>
                <a:ea typeface="Quattrocento Sans"/>
                <a:cs typeface="Quattrocento Sans"/>
                <a:sym typeface="Quattrocento Sans"/>
              </a:rPr>
              <a:t>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23"/>
          <p:cNvSpPr/>
          <p:nvPr/>
        </p:nvSpPr>
        <p:spPr>
          <a:xfrm>
            <a:off x="450215" y="1042035"/>
            <a:ext cx="439039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Jupyter Notebook Navigator Interface</a:t>
            </a:r>
            <a:endParaRPr sz="1800" b="0" i="0" u="none" strike="noStrike" cap="none">
              <a:solidFill>
                <a:srgbClr val="434343"/>
              </a:solidFill>
              <a:latin typeface="Calibri"/>
              <a:ea typeface="Calibri"/>
              <a:cs typeface="Calibri"/>
              <a:sym typeface="Calibri"/>
            </a:endParaRPr>
          </a:p>
        </p:txBody>
      </p:sp>
      <p:pic>
        <p:nvPicPr>
          <p:cNvPr id="393" name="Google Shape;393;p23"/>
          <p:cNvPicPr preferRelativeResize="0"/>
          <p:nvPr/>
        </p:nvPicPr>
        <p:blipFill rotWithShape="1">
          <a:blip r:embed="rId3">
            <a:alphaModFix/>
          </a:blip>
          <a:srcRect l="12717" t="66191" r="45663" b="2113"/>
          <a:stretch/>
        </p:blipFill>
        <p:spPr>
          <a:xfrm>
            <a:off x="6096000" y="2493010"/>
            <a:ext cx="4359275" cy="3150235"/>
          </a:xfrm>
          <a:prstGeom prst="rect">
            <a:avLst/>
          </a:prstGeom>
          <a:noFill/>
          <a:ln>
            <a:noFill/>
          </a:ln>
        </p:spPr>
      </p:pic>
      <p:pic>
        <p:nvPicPr>
          <p:cNvPr id="394" name="Google Shape;394;p23"/>
          <p:cNvPicPr preferRelativeResize="0"/>
          <p:nvPr/>
        </p:nvPicPr>
        <p:blipFill rotWithShape="1">
          <a:blip r:embed="rId4">
            <a:alphaModFix/>
          </a:blip>
          <a:srcRect/>
          <a:stretch/>
        </p:blipFill>
        <p:spPr>
          <a:xfrm>
            <a:off x="911225" y="2564765"/>
            <a:ext cx="4094480" cy="2598420"/>
          </a:xfrm>
          <a:prstGeom prst="rect">
            <a:avLst/>
          </a:prstGeom>
          <a:noFill/>
          <a:ln>
            <a:noFill/>
          </a:ln>
        </p:spPr>
      </p:pic>
      <p:sp>
        <p:nvSpPr>
          <p:cNvPr id="395" name="Google Shape;395;p23"/>
          <p:cNvSpPr txBox="1"/>
          <p:nvPr/>
        </p:nvSpPr>
        <p:spPr>
          <a:xfrm>
            <a:off x="2135780" y="1865684"/>
            <a:ext cx="1232100" cy="5547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800"/>
              <a:buFont typeface="Roboto"/>
              <a:buNone/>
            </a:pPr>
            <a:r>
              <a:rPr lang="en-US" sz="1600" b="0" i="0" u="none" strike="noStrike" cap="none">
                <a:solidFill>
                  <a:schemeClr val="dk1"/>
                </a:solidFill>
                <a:latin typeface="Roboto"/>
                <a:ea typeface="Roboto"/>
                <a:cs typeface="Roboto"/>
                <a:sym typeface="Roboto"/>
              </a:rPr>
              <a:t>CMD</a:t>
            </a:r>
            <a:endParaRPr sz="1600" b="0" i="0" u="none" strike="noStrike" cap="none">
              <a:solidFill>
                <a:schemeClr val="dk1"/>
              </a:solidFill>
              <a:latin typeface="Roboto"/>
              <a:ea typeface="Roboto"/>
              <a:cs typeface="Roboto"/>
              <a:sym typeface="Roboto"/>
            </a:endParaRPr>
          </a:p>
        </p:txBody>
      </p:sp>
      <p:sp>
        <p:nvSpPr>
          <p:cNvPr id="396" name="Google Shape;396;p23"/>
          <p:cNvSpPr txBox="1"/>
          <p:nvPr/>
        </p:nvSpPr>
        <p:spPr>
          <a:xfrm>
            <a:off x="6240366" y="1865684"/>
            <a:ext cx="2790300" cy="5547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dk1"/>
              </a:buClr>
              <a:buSzPts val="1800"/>
              <a:buFont typeface="Roboto"/>
              <a:buNone/>
            </a:pPr>
            <a:r>
              <a:rPr lang="en-US" sz="1600" b="0" i="0" u="none" strike="noStrike" cap="none">
                <a:solidFill>
                  <a:schemeClr val="dk1"/>
                </a:solidFill>
                <a:latin typeface="Roboto"/>
                <a:ea typeface="Roboto"/>
                <a:cs typeface="Roboto"/>
                <a:sym typeface="Roboto"/>
              </a:rPr>
              <a:t>Jupyter Notebook Terminal</a:t>
            </a:r>
            <a:endParaRPr sz="1600" b="0" i="0" u="none" strike="noStrike" cap="none">
              <a:solidFill>
                <a:schemeClr val="dk1"/>
              </a:solidFill>
              <a:latin typeface="Roboto"/>
              <a:ea typeface="Roboto"/>
              <a:cs typeface="Roboto"/>
              <a:sym typeface="Roboto"/>
            </a:endParaRPr>
          </a:p>
        </p:txBody>
      </p:sp>
      <p:sp>
        <p:nvSpPr>
          <p:cNvPr id="397" name="Google Shape;397;p23"/>
          <p:cNvSpPr/>
          <p:nvPr/>
        </p:nvSpPr>
        <p:spPr>
          <a:xfrm>
            <a:off x="767715" y="3068955"/>
            <a:ext cx="1943735" cy="360045"/>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 name="Arrow: Pentagon 2">
            <a:extLst>
              <a:ext uri="{FF2B5EF4-FFF2-40B4-BE49-F238E27FC236}">
                <a16:creationId xmlns:a16="http://schemas.microsoft.com/office/drawing/2014/main" id="{A6EE8517-60B8-6155-AD97-9498AE3F4F5A}"/>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Mulai </a:t>
            </a:r>
            <a:r>
              <a:rPr lang="en-US" sz="2800" b="1" dirty="0" err="1">
                <a:solidFill>
                  <a:srgbClr val="FFFFFF"/>
                </a:solidFill>
                <a:latin typeface="Book Antiqua" panose="02040602050305030304" pitchFamily="18" charset="0"/>
                <a:ea typeface="Quattrocento Sans"/>
                <a:cs typeface="Quattrocento Sans"/>
                <a:sym typeface="Quattrocento Sans"/>
              </a:rPr>
              <a:t>dengan</a:t>
            </a:r>
            <a:r>
              <a:rPr lang="en-US" sz="2800" b="1" dirty="0">
                <a:solidFill>
                  <a:srgbClr val="FFFFFF"/>
                </a:solidFill>
                <a:latin typeface="Book Antiqua" panose="02040602050305030304" pitchFamily="18" charset="0"/>
                <a:ea typeface="Quattrocento Sans"/>
                <a:cs typeface="Quattrocento Sans"/>
                <a:sym typeface="Quattrocento Sans"/>
              </a:rPr>
              <a:t>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24"/>
          <p:cNvSpPr/>
          <p:nvPr/>
        </p:nvSpPr>
        <p:spPr>
          <a:xfrm>
            <a:off x="450215" y="1042035"/>
            <a:ext cx="3410585"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Anaconda Distribution </a:t>
            </a:r>
            <a:endParaRPr sz="1800" b="0" i="0" u="none" strike="noStrike" cap="none">
              <a:solidFill>
                <a:srgbClr val="434343"/>
              </a:solidFill>
              <a:latin typeface="Calibri"/>
              <a:ea typeface="Calibri"/>
              <a:cs typeface="Calibri"/>
              <a:sym typeface="Calibri"/>
            </a:endParaRPr>
          </a:p>
        </p:txBody>
      </p:sp>
      <p:sp>
        <p:nvSpPr>
          <p:cNvPr id="404" name="Google Shape;404;p24"/>
          <p:cNvSpPr txBox="1"/>
          <p:nvPr/>
        </p:nvSpPr>
        <p:spPr>
          <a:xfrm>
            <a:off x="450215" y="1557020"/>
            <a:ext cx="11238230" cy="427672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Lalu, apa itu Anaconda?</a:t>
            </a:r>
            <a:endParaRPr sz="1600" b="0" i="0" u="none" strike="noStrike" cap="none">
              <a:solidFill>
                <a:srgbClr val="000000"/>
              </a:solidFill>
              <a:latin typeface="Arial"/>
              <a:ea typeface="Arial"/>
              <a:cs typeface="Arial"/>
              <a:sym typeface="Arial"/>
            </a:endParaRPr>
          </a:p>
          <a:p>
            <a:pPr marL="12065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Anaconda adalah sebuah paket distribusi Python di bawah Continuum Analytics dimana mengandung package-package untuk keperluan Data Science, Mathematic, sampai dengan Engineering dalam satu distribusi </a:t>
            </a:r>
            <a:r>
              <a:rPr lang="en-US" sz="1600" b="0" i="1" u="none" strike="noStrike" cap="none">
                <a:solidFill>
                  <a:srgbClr val="000000"/>
                </a:solidFill>
                <a:latin typeface="Arial"/>
                <a:ea typeface="Arial"/>
                <a:cs typeface="Arial"/>
                <a:sym typeface="Arial"/>
              </a:rPr>
              <a:t>platform</a:t>
            </a:r>
            <a:r>
              <a:rPr lang="en-US" sz="1600" b="0" i="0" u="none" strike="noStrike" cap="none">
                <a:solidFill>
                  <a:srgbClr val="000000"/>
                </a:solidFill>
                <a:latin typeface="Arial"/>
                <a:ea typeface="Arial"/>
                <a:cs typeface="Arial"/>
                <a:sym typeface="Arial"/>
              </a:rPr>
              <a:t> yang interaktif. </a:t>
            </a:r>
            <a:endParaRPr sz="1600" b="0" i="0" u="none" strike="noStrike" cap="none">
              <a:solidFill>
                <a:srgbClr val="000000"/>
              </a:solidFill>
              <a:latin typeface="Arial"/>
              <a:ea typeface="Arial"/>
              <a:cs typeface="Arial"/>
              <a:sym typeface="Arial"/>
            </a:endParaRPr>
          </a:p>
          <a:p>
            <a:pPr marL="12065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Jupyter Notebook, R Studio, dan Spyder termasuk package yang dapat ditemukan di Anaconda Navigator, sehingga kita tidak perlu melakukan instalasi Jupyter Notebook. Hanya pilih ‘launch’ jika masuk di dalam menu Anaconda Navigator.</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File installer untuk menginstalasi Anaconda membutuhkan </a:t>
            </a:r>
            <a:r>
              <a:rPr lang="en-US" sz="1600" b="0" i="1" u="none" strike="noStrike" cap="none">
                <a:solidFill>
                  <a:srgbClr val="000000"/>
                </a:solidFill>
                <a:latin typeface="Arial"/>
                <a:ea typeface="Arial"/>
                <a:cs typeface="Arial"/>
                <a:sym typeface="Arial"/>
              </a:rPr>
              <a:t>space </a:t>
            </a:r>
            <a:r>
              <a:rPr lang="en-US" sz="1600" b="0" i="0" u="none" strike="noStrike" cap="none">
                <a:solidFill>
                  <a:srgbClr val="000000"/>
                </a:solidFill>
                <a:latin typeface="Arial"/>
                <a:ea typeface="Arial"/>
                <a:cs typeface="Arial"/>
                <a:sym typeface="Arial"/>
              </a:rPr>
              <a:t>yang cukup besar sekitar 614-MB. </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Selain itu, Anaconda juga memiliki Anaconda prompt untuk membuka aplikasi lain dengan cepat tanpa perlu membuka Anaconda Navigator hanya melalui Menu Search.</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Untuk membuka aplikasi Spyder/Jupyter Notebook dapat mengetik </a:t>
            </a:r>
            <a:r>
              <a:rPr lang="en-US" sz="1600" b="0" i="0" u="none" strike="noStrike" cap="none">
                <a:solidFill>
                  <a:srgbClr val="000000"/>
                </a:solidFill>
                <a:highlight>
                  <a:srgbClr val="FFFF00"/>
                </a:highlight>
                <a:latin typeface="Arial"/>
                <a:ea typeface="Arial"/>
                <a:cs typeface="Arial"/>
                <a:sym typeface="Arial"/>
              </a:rPr>
              <a:t>spyder </a:t>
            </a:r>
            <a:r>
              <a:rPr lang="en-US" sz="1600" b="0" i="0" u="none" strike="noStrike" cap="none">
                <a:solidFill>
                  <a:srgbClr val="000000"/>
                </a:solidFill>
                <a:latin typeface="Arial"/>
                <a:ea typeface="Arial"/>
                <a:cs typeface="Arial"/>
                <a:sym typeface="Arial"/>
              </a:rPr>
              <a:t>atau </a:t>
            </a:r>
            <a:r>
              <a:rPr lang="en-US" sz="1600" b="0" i="0" u="none" strike="noStrike" cap="none">
                <a:solidFill>
                  <a:srgbClr val="000000"/>
                </a:solidFill>
                <a:highlight>
                  <a:srgbClr val="FFFF00"/>
                </a:highlight>
                <a:latin typeface="Arial"/>
                <a:ea typeface="Arial"/>
                <a:cs typeface="Arial"/>
                <a:sym typeface="Arial"/>
              </a:rPr>
              <a:t>jupyter-notebook</a:t>
            </a:r>
            <a:r>
              <a:rPr lang="en-US" sz="1600" b="0" i="0" u="none" strike="noStrike" cap="none">
                <a:solidFill>
                  <a:srgbClr val="000000"/>
                </a:solidFill>
                <a:latin typeface="Arial"/>
                <a:ea typeface="Arial"/>
                <a:cs typeface="Arial"/>
                <a:sym typeface="Arial"/>
              </a:rPr>
              <a:t> melalui command line.</a:t>
            </a:r>
            <a:endParaRPr sz="1600" b="0" i="0" u="none" strike="noStrike" cap="none">
              <a:solidFill>
                <a:srgbClr val="000000"/>
              </a:solidFill>
              <a:latin typeface="Arial"/>
              <a:ea typeface="Arial"/>
              <a:cs typeface="Arial"/>
              <a:sym typeface="Arial"/>
            </a:endParaRPr>
          </a:p>
        </p:txBody>
      </p:sp>
      <p:sp>
        <p:nvSpPr>
          <p:cNvPr id="3" name="Arrow: Pentagon 2">
            <a:extLst>
              <a:ext uri="{FF2B5EF4-FFF2-40B4-BE49-F238E27FC236}">
                <a16:creationId xmlns:a16="http://schemas.microsoft.com/office/drawing/2014/main" id="{D83CE910-DCAD-CC5F-754F-D4FA997DED21}"/>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Mulai </a:t>
            </a:r>
            <a:r>
              <a:rPr lang="en-US" sz="2800" b="1" dirty="0" err="1">
                <a:solidFill>
                  <a:srgbClr val="FFFFFF"/>
                </a:solidFill>
                <a:latin typeface="Book Antiqua" panose="02040602050305030304" pitchFamily="18" charset="0"/>
                <a:ea typeface="Quattrocento Sans"/>
                <a:cs typeface="Quattrocento Sans"/>
                <a:sym typeface="Quattrocento Sans"/>
              </a:rPr>
              <a:t>dengan</a:t>
            </a:r>
            <a:r>
              <a:rPr lang="en-US" sz="2800" b="1" dirty="0">
                <a:solidFill>
                  <a:srgbClr val="FFFFFF"/>
                </a:solidFill>
                <a:latin typeface="Book Antiqua" panose="02040602050305030304" pitchFamily="18" charset="0"/>
                <a:ea typeface="Quattrocento Sans"/>
                <a:cs typeface="Quattrocento Sans"/>
                <a:sym typeface="Quattrocento Sans"/>
              </a:rPr>
              <a:t>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25"/>
          <p:cNvPicPr preferRelativeResize="0"/>
          <p:nvPr/>
        </p:nvPicPr>
        <p:blipFill rotWithShape="1">
          <a:blip r:embed="rId3">
            <a:alphaModFix/>
          </a:blip>
          <a:srcRect/>
          <a:stretch/>
        </p:blipFill>
        <p:spPr>
          <a:xfrm>
            <a:off x="7967980" y="3789045"/>
            <a:ext cx="3924300" cy="2766060"/>
          </a:xfrm>
          <a:prstGeom prst="rect">
            <a:avLst/>
          </a:prstGeom>
          <a:noFill/>
          <a:ln>
            <a:noFill/>
          </a:ln>
        </p:spPr>
      </p:pic>
      <p:sp>
        <p:nvSpPr>
          <p:cNvPr id="411" name="Google Shape;411;p25"/>
          <p:cNvSpPr/>
          <p:nvPr/>
        </p:nvSpPr>
        <p:spPr>
          <a:xfrm>
            <a:off x="450215" y="1042035"/>
            <a:ext cx="617347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Anaconda Navigator and Powershell Prompt Interface</a:t>
            </a:r>
            <a:endParaRPr sz="1800" b="0" i="0" u="none" strike="noStrike" cap="none">
              <a:solidFill>
                <a:srgbClr val="434343"/>
              </a:solidFill>
              <a:latin typeface="Calibri"/>
              <a:ea typeface="Calibri"/>
              <a:cs typeface="Calibri"/>
              <a:sym typeface="Calibri"/>
            </a:endParaRPr>
          </a:p>
        </p:txBody>
      </p:sp>
      <p:grpSp>
        <p:nvGrpSpPr>
          <p:cNvPr id="412" name="Google Shape;412;p25"/>
          <p:cNvGrpSpPr/>
          <p:nvPr/>
        </p:nvGrpSpPr>
        <p:grpSpPr>
          <a:xfrm>
            <a:off x="450215" y="1756410"/>
            <a:ext cx="8279130" cy="3145155"/>
            <a:chOff x="3590" y="5513"/>
            <a:chExt cx="13038" cy="4953"/>
          </a:xfrm>
        </p:grpSpPr>
        <p:pic>
          <p:nvPicPr>
            <p:cNvPr id="413" name="Google Shape;413;p25"/>
            <p:cNvPicPr preferRelativeResize="0"/>
            <p:nvPr/>
          </p:nvPicPr>
          <p:blipFill rotWithShape="1">
            <a:blip r:embed="rId4">
              <a:alphaModFix/>
            </a:blip>
            <a:srcRect l="9519" t="61054" r="18358" b="2138"/>
            <a:stretch/>
          </p:blipFill>
          <p:spPr>
            <a:xfrm>
              <a:off x="3590" y="5513"/>
              <a:ext cx="10083" cy="4953"/>
            </a:xfrm>
            <a:prstGeom prst="rect">
              <a:avLst/>
            </a:prstGeom>
            <a:noFill/>
            <a:ln>
              <a:noFill/>
            </a:ln>
          </p:spPr>
        </p:pic>
        <p:pic>
          <p:nvPicPr>
            <p:cNvPr id="414" name="Google Shape;414;p25"/>
            <p:cNvPicPr preferRelativeResize="0"/>
            <p:nvPr/>
          </p:nvPicPr>
          <p:blipFill rotWithShape="1">
            <a:blip r:embed="rId5">
              <a:alphaModFix/>
            </a:blip>
            <a:srcRect/>
            <a:stretch/>
          </p:blipFill>
          <p:spPr>
            <a:xfrm>
              <a:off x="12985" y="6514"/>
              <a:ext cx="3643" cy="2091"/>
            </a:xfrm>
            <a:prstGeom prst="rect">
              <a:avLst/>
            </a:prstGeom>
            <a:noFill/>
            <a:ln>
              <a:noFill/>
            </a:ln>
          </p:spPr>
        </p:pic>
      </p:grpSp>
      <p:sp>
        <p:nvSpPr>
          <p:cNvPr id="415" name="Google Shape;415;p25"/>
          <p:cNvSpPr/>
          <p:nvPr/>
        </p:nvSpPr>
        <p:spPr>
          <a:xfrm>
            <a:off x="7967980" y="4009390"/>
            <a:ext cx="2520950" cy="20574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 name="Arrow: Pentagon 1">
            <a:extLst>
              <a:ext uri="{FF2B5EF4-FFF2-40B4-BE49-F238E27FC236}">
                <a16:creationId xmlns:a16="http://schemas.microsoft.com/office/drawing/2014/main" id="{E3AEEB43-DAA8-2CBB-A642-CC57F6E83DE2}"/>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Mulai </a:t>
            </a:r>
            <a:r>
              <a:rPr lang="en-US" sz="2800" b="1" dirty="0" err="1">
                <a:solidFill>
                  <a:srgbClr val="FFFFFF"/>
                </a:solidFill>
                <a:latin typeface="Book Antiqua" panose="02040602050305030304" pitchFamily="18" charset="0"/>
                <a:ea typeface="Quattrocento Sans"/>
                <a:cs typeface="Quattrocento Sans"/>
                <a:sym typeface="Quattrocento Sans"/>
              </a:rPr>
              <a:t>dengan</a:t>
            </a:r>
            <a:r>
              <a:rPr lang="en-US" sz="2800" b="1" dirty="0">
                <a:solidFill>
                  <a:srgbClr val="FFFFFF"/>
                </a:solidFill>
                <a:latin typeface="Book Antiqua" panose="02040602050305030304" pitchFamily="18" charset="0"/>
                <a:ea typeface="Quattrocento Sans"/>
                <a:cs typeface="Quattrocento Sans"/>
                <a:sym typeface="Quattrocento Sans"/>
              </a:rPr>
              <a:t>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26"/>
          <p:cNvSpPr/>
          <p:nvPr/>
        </p:nvSpPr>
        <p:spPr>
          <a:xfrm>
            <a:off x="450215" y="1042035"/>
            <a:ext cx="182245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Google Colab</a:t>
            </a:r>
            <a:endParaRPr sz="1800" b="0" i="0" u="none" strike="noStrike" cap="none">
              <a:solidFill>
                <a:srgbClr val="434343"/>
              </a:solidFill>
              <a:latin typeface="Calibri"/>
              <a:ea typeface="Calibri"/>
              <a:cs typeface="Calibri"/>
              <a:sym typeface="Calibri"/>
            </a:endParaRPr>
          </a:p>
        </p:txBody>
      </p:sp>
      <p:sp>
        <p:nvSpPr>
          <p:cNvPr id="422" name="Google Shape;422;p26"/>
          <p:cNvSpPr txBox="1"/>
          <p:nvPr/>
        </p:nvSpPr>
        <p:spPr>
          <a:xfrm>
            <a:off x="450215" y="1557020"/>
            <a:ext cx="11238230" cy="452310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Google Research mengeluarkan produk yang dinamakan ‘Colaboratory’ atau disingkat dengan ‘Colab’</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Colab memudahkan setiap orang untuk menulis dan mengeksekusi Python code melalui </a:t>
            </a:r>
            <a:r>
              <a:rPr lang="en-US" sz="1600" b="0" i="1" u="none" strike="noStrike" cap="none">
                <a:solidFill>
                  <a:srgbClr val="000000"/>
                </a:solidFill>
                <a:latin typeface="Arial"/>
                <a:ea typeface="Arial"/>
                <a:cs typeface="Arial"/>
                <a:sym typeface="Arial"/>
              </a:rPr>
              <a:t>browser</a:t>
            </a:r>
            <a:r>
              <a:rPr lang="en-US" sz="1600" b="0" i="0" u="none" strike="noStrike" cap="none">
                <a:solidFill>
                  <a:srgbClr val="000000"/>
                </a:solidFill>
                <a:latin typeface="Arial"/>
                <a:ea typeface="Arial"/>
                <a:cs typeface="Arial"/>
                <a:sym typeface="Arial"/>
              </a:rPr>
              <a:t> dan cocok untuk digunakan di Machine Learning, Data Analysis, dan pendidikan. </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Colab adalah sebuah layanan Jupyter Notebook yang dihosting oleh Google dimana tidak memerlukan proses </a:t>
            </a:r>
            <a:r>
              <a:rPr lang="en-US" sz="1600" b="0" i="1" u="none" strike="noStrike" cap="none">
                <a:solidFill>
                  <a:srgbClr val="000000"/>
                </a:solidFill>
                <a:latin typeface="Arial"/>
                <a:ea typeface="Arial"/>
                <a:cs typeface="Arial"/>
                <a:sym typeface="Arial"/>
              </a:rPr>
              <a:t>download</a:t>
            </a:r>
            <a:r>
              <a:rPr lang="en-US" sz="1600" b="0" i="0" u="none" strike="noStrike" cap="none">
                <a:solidFill>
                  <a:srgbClr val="000000"/>
                </a:solidFill>
                <a:latin typeface="Arial"/>
                <a:ea typeface="Arial"/>
                <a:cs typeface="Arial"/>
                <a:sym typeface="Arial"/>
              </a:rPr>
              <a:t>, instalasi, pengaturan konfigurasi dan tidak perlu dijalankan di komputer lokal. Hal yang tak kalah penting adalah, Colab gratis!</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Colab notebooks dapat disimpan melalui Google Drive atau dapat ditarik dari GitHub.</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Lalu, jika ingin membagi Colab Notebook kepada yang lain, penerapannya sama seperti ketika kita ingin membagi Google Docs atau Sheet dengan klik tombol ‘Share’ di pojok kanan Colab Notebook tanpa mereka perlu mendownload. </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Pastikan koneksi internet yang stabil karena kita akan berinteraksi dengan </a:t>
            </a:r>
            <a:r>
              <a:rPr lang="en-US" sz="1600" b="0" i="1" u="none" strike="noStrike" cap="none">
                <a:solidFill>
                  <a:srgbClr val="000000"/>
                </a:solidFill>
                <a:latin typeface="Arial"/>
                <a:ea typeface="Arial"/>
                <a:cs typeface="Arial"/>
                <a:sym typeface="Arial"/>
              </a:rPr>
              <a:t>cloud</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 name="Arrow: Pentagon 1">
            <a:extLst>
              <a:ext uri="{FF2B5EF4-FFF2-40B4-BE49-F238E27FC236}">
                <a16:creationId xmlns:a16="http://schemas.microsoft.com/office/drawing/2014/main" id="{510E49A7-DFE7-0A79-225A-71A5AEDDB842}"/>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Mulai </a:t>
            </a:r>
            <a:r>
              <a:rPr lang="en-US" sz="2800" b="1" dirty="0" err="1">
                <a:solidFill>
                  <a:srgbClr val="FFFFFF"/>
                </a:solidFill>
                <a:latin typeface="Book Antiqua" panose="02040602050305030304" pitchFamily="18" charset="0"/>
                <a:ea typeface="Quattrocento Sans"/>
                <a:cs typeface="Quattrocento Sans"/>
                <a:sym typeface="Quattrocento Sans"/>
              </a:rPr>
              <a:t>dengan</a:t>
            </a:r>
            <a:r>
              <a:rPr lang="en-US" sz="2800" b="1" dirty="0">
                <a:solidFill>
                  <a:srgbClr val="FFFFFF"/>
                </a:solidFill>
                <a:latin typeface="Book Antiqua" panose="02040602050305030304" pitchFamily="18" charset="0"/>
                <a:ea typeface="Quattrocento Sans"/>
                <a:cs typeface="Quattrocento Sans"/>
                <a:sym typeface="Quattrocento Sans"/>
              </a:rPr>
              <a:t>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8" name="Google Shape;428;p27"/>
          <p:cNvSpPr/>
          <p:nvPr/>
        </p:nvSpPr>
        <p:spPr>
          <a:xfrm>
            <a:off x="450215" y="1042035"/>
            <a:ext cx="270891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Google Colab Interface</a:t>
            </a:r>
            <a:endParaRPr sz="1800" b="0" i="0" u="none" strike="noStrike" cap="none">
              <a:solidFill>
                <a:srgbClr val="434343"/>
              </a:solidFill>
              <a:latin typeface="Calibri"/>
              <a:ea typeface="Calibri"/>
              <a:cs typeface="Calibri"/>
              <a:sym typeface="Calibri"/>
            </a:endParaRPr>
          </a:p>
        </p:txBody>
      </p:sp>
      <p:pic>
        <p:nvPicPr>
          <p:cNvPr id="429" name="Google Shape;429;p27"/>
          <p:cNvPicPr preferRelativeResize="0">
            <a:picLocks noGrp="1"/>
          </p:cNvPicPr>
          <p:nvPr>
            <p:ph type="pic" idx="2"/>
          </p:nvPr>
        </p:nvPicPr>
        <p:blipFill rotWithShape="1">
          <a:blip r:embed="rId3">
            <a:alphaModFix/>
          </a:blip>
          <a:srcRect/>
          <a:stretch/>
        </p:blipFill>
        <p:spPr>
          <a:xfrm>
            <a:off x="623570" y="1844675"/>
            <a:ext cx="4327525" cy="2830195"/>
          </a:xfrm>
          <a:prstGeom prst="rect">
            <a:avLst/>
          </a:prstGeom>
          <a:noFill/>
          <a:ln>
            <a:noFill/>
          </a:ln>
        </p:spPr>
      </p:pic>
      <p:grpSp>
        <p:nvGrpSpPr>
          <p:cNvPr id="430" name="Google Shape;430;p27"/>
          <p:cNvGrpSpPr/>
          <p:nvPr/>
        </p:nvGrpSpPr>
        <p:grpSpPr>
          <a:xfrm>
            <a:off x="5232400" y="1700530"/>
            <a:ext cx="6182995" cy="4283075"/>
            <a:chOff x="8240" y="2678"/>
            <a:chExt cx="9737" cy="6745"/>
          </a:xfrm>
        </p:grpSpPr>
        <p:pic>
          <p:nvPicPr>
            <p:cNvPr id="431" name="Google Shape;431;p27"/>
            <p:cNvPicPr preferRelativeResize="0"/>
            <p:nvPr/>
          </p:nvPicPr>
          <p:blipFill rotWithShape="1">
            <a:blip r:embed="rId4">
              <a:alphaModFix/>
            </a:blip>
            <a:srcRect/>
            <a:stretch/>
          </p:blipFill>
          <p:spPr>
            <a:xfrm>
              <a:off x="8240" y="2678"/>
              <a:ext cx="9737" cy="6745"/>
            </a:xfrm>
            <a:prstGeom prst="rect">
              <a:avLst/>
            </a:prstGeom>
            <a:noFill/>
            <a:ln w="9525" cap="flat" cmpd="sng">
              <a:solidFill>
                <a:srgbClr val="3B3B3B"/>
              </a:solidFill>
              <a:prstDash val="solid"/>
              <a:round/>
              <a:headEnd type="none" w="sm" len="sm"/>
              <a:tailEnd type="none" w="sm" len="sm"/>
            </a:ln>
          </p:spPr>
        </p:pic>
        <p:sp>
          <p:nvSpPr>
            <p:cNvPr id="432" name="Google Shape;432;p27"/>
            <p:cNvSpPr/>
            <p:nvPr/>
          </p:nvSpPr>
          <p:spPr>
            <a:xfrm>
              <a:off x="17311" y="2678"/>
              <a:ext cx="297" cy="2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3" name="Google Shape;433;p27"/>
            <p:cNvSpPr/>
            <p:nvPr/>
          </p:nvSpPr>
          <p:spPr>
            <a:xfrm>
              <a:off x="17424" y="3132"/>
              <a:ext cx="351" cy="33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 name="Arrow: Pentagon 1">
            <a:extLst>
              <a:ext uri="{FF2B5EF4-FFF2-40B4-BE49-F238E27FC236}">
                <a16:creationId xmlns:a16="http://schemas.microsoft.com/office/drawing/2014/main" id="{439A872D-B812-D6CB-B858-5F755A5E92AA}"/>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Mulai </a:t>
            </a:r>
            <a:r>
              <a:rPr lang="en-US" sz="2800" b="1" dirty="0" err="1">
                <a:solidFill>
                  <a:srgbClr val="FFFFFF"/>
                </a:solidFill>
                <a:latin typeface="Book Antiqua" panose="02040602050305030304" pitchFamily="18" charset="0"/>
                <a:ea typeface="Quattrocento Sans"/>
                <a:cs typeface="Quattrocento Sans"/>
                <a:sym typeface="Quattrocento Sans"/>
              </a:rPr>
              <a:t>dengan</a:t>
            </a:r>
            <a:r>
              <a:rPr lang="en-US" sz="2800" b="1" dirty="0">
                <a:solidFill>
                  <a:srgbClr val="FFFFFF"/>
                </a:solidFill>
                <a:latin typeface="Book Antiqua" panose="02040602050305030304" pitchFamily="18" charset="0"/>
                <a:ea typeface="Quattrocento Sans"/>
                <a:cs typeface="Quattrocento Sans"/>
                <a:sym typeface="Quattrocento Sans"/>
              </a:rPr>
              <a:t>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28"/>
          <p:cNvPicPr preferRelativeResize="0"/>
          <p:nvPr/>
        </p:nvPicPr>
        <p:blipFill rotWithShape="1">
          <a:blip r:embed="rId3">
            <a:alphaModFix/>
          </a:blip>
          <a:srcRect/>
          <a:stretch/>
        </p:blipFill>
        <p:spPr>
          <a:xfrm>
            <a:off x="9006450" y="3007138"/>
            <a:ext cx="3185550" cy="3837419"/>
          </a:xfrm>
          <a:prstGeom prst="rect">
            <a:avLst/>
          </a:prstGeom>
          <a:noFill/>
          <a:ln>
            <a:noFill/>
          </a:ln>
        </p:spPr>
      </p:pic>
      <p:sp>
        <p:nvSpPr>
          <p:cNvPr id="439" name="Google Shape;439;p28"/>
          <p:cNvSpPr txBox="1"/>
          <p:nvPr/>
        </p:nvSpPr>
        <p:spPr>
          <a:xfrm>
            <a:off x="2352165" y="2636390"/>
            <a:ext cx="7920600" cy="1567180"/>
          </a:xfrm>
          <a:prstGeom prst="rect">
            <a:avLst/>
          </a:prstGeom>
          <a:noFill/>
          <a:ln>
            <a:noFill/>
          </a:ln>
        </p:spPr>
        <p:txBody>
          <a:bodyPr spcFirstLastPara="1" wrap="square" lIns="91425" tIns="45700" rIns="91425" bIns="45700" anchor="t" anchorCtr="0">
            <a:spAutoFit/>
          </a:bodyPr>
          <a:lstStyle/>
          <a:p>
            <a:pPr marL="120650" marR="0" lvl="0" indent="0" algn="l" rtl="0">
              <a:lnSpc>
                <a:spcPct val="150000"/>
              </a:lnSpc>
              <a:spcBef>
                <a:spcPts val="0"/>
              </a:spcBef>
              <a:spcAft>
                <a:spcPts val="0"/>
              </a:spcAft>
              <a:buClr>
                <a:srgbClr val="000000"/>
              </a:buClr>
              <a:buSzPts val="1800"/>
              <a:buFont typeface="Arial"/>
              <a:buNone/>
            </a:pPr>
            <a:r>
              <a:rPr lang="en-US" sz="3200" b="1" i="0" u="none" strike="noStrike" cap="none">
                <a:solidFill>
                  <a:srgbClr val="3F3F3F"/>
                </a:solidFill>
                <a:latin typeface="Calibri"/>
                <a:ea typeface="Calibri"/>
                <a:cs typeface="Calibri"/>
                <a:sym typeface="Calibri"/>
              </a:rPr>
              <a:t>Working with Google Colab</a:t>
            </a:r>
            <a:endParaRPr sz="3200" b="1" i="0" u="none" strike="noStrike" cap="none">
              <a:solidFill>
                <a:srgbClr val="3F3F3F"/>
              </a:solidFill>
              <a:latin typeface="Calibri"/>
              <a:ea typeface="Calibri"/>
              <a:cs typeface="Calibri"/>
              <a:sym typeface="Calibri"/>
            </a:endParaRPr>
          </a:p>
          <a:p>
            <a:pPr marL="120650" marR="0" lvl="0" indent="0" algn="l" rtl="0">
              <a:lnSpc>
                <a:spcPct val="150000"/>
              </a:lnSpc>
              <a:spcBef>
                <a:spcPts val="0"/>
              </a:spcBef>
              <a:spcAft>
                <a:spcPts val="0"/>
              </a:spcAft>
              <a:buClr>
                <a:srgbClr val="000000"/>
              </a:buClr>
              <a:buSzPts val="1800"/>
              <a:buFont typeface="Arial"/>
              <a:buNone/>
            </a:pPr>
            <a:endParaRPr sz="3200" b="1" i="0" u="none" strike="noStrike" cap="none">
              <a:solidFill>
                <a:srgbClr val="3F3F3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4" name="Google Shape;454;p30"/>
          <p:cNvSpPr/>
          <p:nvPr/>
        </p:nvSpPr>
        <p:spPr>
          <a:xfrm>
            <a:off x="450215" y="1042035"/>
            <a:ext cx="270891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a:t>
            </a:r>
            <a:endParaRPr sz="1800" b="0" i="0" u="none" strike="noStrike" cap="none">
              <a:solidFill>
                <a:srgbClr val="434343"/>
              </a:solidFill>
              <a:latin typeface="Calibri"/>
              <a:ea typeface="Calibri"/>
              <a:cs typeface="Calibri"/>
              <a:sym typeface="Calibri"/>
            </a:endParaRPr>
          </a:p>
        </p:txBody>
      </p:sp>
      <p:sp>
        <p:nvSpPr>
          <p:cNvPr id="455" name="Google Shape;455;p30"/>
          <p:cNvSpPr txBox="1"/>
          <p:nvPr/>
        </p:nvSpPr>
        <p:spPr>
          <a:xfrm>
            <a:off x="335280" y="1988820"/>
            <a:ext cx="3383915" cy="279971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Seperti produk Google lainnya, kita perlu akun Google untuk memulai.</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Lalu, akses Google Colab dan sign in melalui akun masing-masing</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Kemudian, akan muncul pop up halaman seperti di samping</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grpSp>
        <p:nvGrpSpPr>
          <p:cNvPr id="456" name="Google Shape;456;p30"/>
          <p:cNvGrpSpPr/>
          <p:nvPr/>
        </p:nvGrpSpPr>
        <p:grpSpPr>
          <a:xfrm>
            <a:off x="3923665" y="1844675"/>
            <a:ext cx="7972425" cy="4117340"/>
            <a:chOff x="6179" y="2905"/>
            <a:chExt cx="12555" cy="6484"/>
          </a:xfrm>
        </p:grpSpPr>
        <p:grpSp>
          <p:nvGrpSpPr>
            <p:cNvPr id="457" name="Google Shape;457;p30"/>
            <p:cNvGrpSpPr/>
            <p:nvPr/>
          </p:nvGrpSpPr>
          <p:grpSpPr>
            <a:xfrm>
              <a:off x="6179" y="2905"/>
              <a:ext cx="12555" cy="6484"/>
              <a:chOff x="6148" y="2792"/>
              <a:chExt cx="12555" cy="6484"/>
            </a:xfrm>
          </p:grpSpPr>
          <p:grpSp>
            <p:nvGrpSpPr>
              <p:cNvPr id="458" name="Google Shape;458;p30"/>
              <p:cNvGrpSpPr/>
              <p:nvPr/>
            </p:nvGrpSpPr>
            <p:grpSpPr>
              <a:xfrm>
                <a:off x="6148" y="2792"/>
                <a:ext cx="12555" cy="6484"/>
                <a:chOff x="3363" y="2565"/>
                <a:chExt cx="13424" cy="7234"/>
              </a:xfrm>
            </p:grpSpPr>
            <p:pic>
              <p:nvPicPr>
                <p:cNvPr id="459" name="Google Shape;459;p30"/>
                <p:cNvPicPr preferRelativeResize="0"/>
                <p:nvPr/>
              </p:nvPicPr>
              <p:blipFill rotWithShape="1">
                <a:blip r:embed="rId3">
                  <a:alphaModFix/>
                </a:blip>
                <a:srcRect/>
                <a:stretch/>
              </p:blipFill>
              <p:spPr>
                <a:xfrm>
                  <a:off x="3363" y="2565"/>
                  <a:ext cx="13404" cy="7234"/>
                </a:xfrm>
                <a:prstGeom prst="rect">
                  <a:avLst/>
                </a:prstGeom>
                <a:noFill/>
                <a:ln>
                  <a:noFill/>
                </a:ln>
              </p:spPr>
            </p:pic>
            <p:sp>
              <p:nvSpPr>
                <p:cNvPr id="460" name="Google Shape;460;p30"/>
                <p:cNvSpPr txBox="1"/>
                <p:nvPr/>
              </p:nvSpPr>
              <p:spPr>
                <a:xfrm>
                  <a:off x="16177" y="3019"/>
                  <a:ext cx="549" cy="389"/>
                </a:xfrm>
                <a:prstGeom prst="rect">
                  <a:avLst/>
                </a:prstGeom>
                <a:solidFill>
                  <a:srgbClr val="666666"/>
                </a:solidFill>
                <a:ln>
                  <a:noFill/>
                </a:ln>
              </p:spPr>
              <p:txBody>
                <a:bodyPr spcFirstLastPara="1" wrap="square" lIns="91425" tIns="45700" rIns="91425" bIns="45700" anchor="t" anchorCtr="0">
                  <a:spAutoFit/>
                </a:bodyPr>
                <a:lstStyle/>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461" name="Google Shape;461;p30"/>
                <p:cNvSpPr txBox="1"/>
                <p:nvPr/>
              </p:nvSpPr>
              <p:spPr>
                <a:xfrm>
                  <a:off x="16345" y="2792"/>
                  <a:ext cx="213" cy="187"/>
                </a:xfrm>
                <a:prstGeom prst="rect">
                  <a:avLst/>
                </a:prstGeom>
                <a:solidFill>
                  <a:schemeClr val="lt1"/>
                </a:solidFill>
                <a:ln>
                  <a:noFill/>
                </a:ln>
              </p:spPr>
              <p:txBody>
                <a:bodyPr spcFirstLastPara="1" wrap="square" lIns="91425" tIns="45700" rIns="91425" bIns="45700" anchor="t" anchorCtr="0">
                  <a:spAutoFit/>
                </a:bodyPr>
                <a:lstStyle/>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pic>
              <p:nvPicPr>
                <p:cNvPr id="462" name="Google Shape;462;p30"/>
                <p:cNvPicPr preferRelativeResize="0"/>
                <p:nvPr/>
              </p:nvPicPr>
              <p:blipFill rotWithShape="1">
                <a:blip r:embed="rId3">
                  <a:alphaModFix/>
                </a:blip>
                <a:srcRect/>
                <a:stretch/>
              </p:blipFill>
              <p:spPr>
                <a:xfrm>
                  <a:off x="3383" y="2565"/>
                  <a:ext cx="13404" cy="7234"/>
                </a:xfrm>
                <a:prstGeom prst="rect">
                  <a:avLst/>
                </a:prstGeom>
                <a:noFill/>
                <a:ln>
                  <a:noFill/>
                </a:ln>
              </p:spPr>
            </p:pic>
          </p:grpSp>
          <p:sp>
            <p:nvSpPr>
              <p:cNvPr id="463" name="Google Shape;463;p30"/>
              <p:cNvSpPr/>
              <p:nvPr/>
            </p:nvSpPr>
            <p:spPr>
              <a:xfrm>
                <a:off x="9827" y="5967"/>
                <a:ext cx="5216" cy="13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4" name="Google Shape;464;p30"/>
            <p:cNvSpPr/>
            <p:nvPr/>
          </p:nvSpPr>
          <p:spPr>
            <a:xfrm>
              <a:off x="18332" y="3120"/>
              <a:ext cx="226" cy="1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5" name="Google Shape;465;p30"/>
            <p:cNvSpPr/>
            <p:nvPr/>
          </p:nvSpPr>
          <p:spPr>
            <a:xfrm>
              <a:off x="18445" y="3351"/>
              <a:ext cx="226" cy="309"/>
            </a:xfrm>
            <a:prstGeom prst="rect">
              <a:avLst/>
            </a:prstGeom>
            <a:solidFill>
              <a:srgbClr val="66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 name="Arrow: Pentagon 1">
            <a:extLst>
              <a:ext uri="{FF2B5EF4-FFF2-40B4-BE49-F238E27FC236}">
                <a16:creationId xmlns:a16="http://schemas.microsoft.com/office/drawing/2014/main" id="{A8ED712B-C146-4712-B101-435A6BF3B448}"/>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Google Shape;222;p8"/>
          <p:cNvSpPr txBox="1"/>
          <p:nvPr/>
        </p:nvSpPr>
        <p:spPr>
          <a:xfrm>
            <a:off x="1942474" y="1473070"/>
            <a:ext cx="7920600" cy="923289"/>
          </a:xfrm>
          <a:prstGeom prst="rect">
            <a:avLst/>
          </a:prstGeom>
          <a:noFill/>
          <a:ln>
            <a:noFill/>
          </a:ln>
        </p:spPr>
        <p:txBody>
          <a:bodyPr spcFirstLastPara="1" wrap="square" lIns="91425" tIns="45700" rIns="91425" bIns="45700" anchor="t" anchorCtr="0">
            <a:spAutoFit/>
          </a:bodyPr>
          <a:lstStyle/>
          <a:p>
            <a:pPr marL="120650" marR="0" lvl="0" indent="0" algn="ctr" rtl="0">
              <a:lnSpc>
                <a:spcPct val="150000"/>
              </a:lnSpc>
              <a:spcBef>
                <a:spcPts val="0"/>
              </a:spcBef>
              <a:spcAft>
                <a:spcPts val="0"/>
              </a:spcAft>
              <a:buClr>
                <a:srgbClr val="000000"/>
              </a:buClr>
              <a:buSzPts val="1800"/>
              <a:buFont typeface="Arial"/>
              <a:buNone/>
            </a:pPr>
            <a:r>
              <a:rPr lang="en-US" sz="3600" b="1" dirty="0" err="1">
                <a:solidFill>
                  <a:srgbClr val="3F3F3F"/>
                </a:solidFill>
                <a:latin typeface="Calibri"/>
                <a:ea typeface="Calibri"/>
                <a:cs typeface="Calibri"/>
                <a:sym typeface="Calibri"/>
              </a:rPr>
              <a:t>Apa</a:t>
            </a:r>
            <a:r>
              <a:rPr lang="en-US" sz="3600" b="1" dirty="0">
                <a:solidFill>
                  <a:srgbClr val="3F3F3F"/>
                </a:solidFill>
                <a:latin typeface="Calibri"/>
                <a:ea typeface="Calibri"/>
                <a:cs typeface="Calibri"/>
                <a:sym typeface="Calibri"/>
              </a:rPr>
              <a:t> </a:t>
            </a:r>
            <a:r>
              <a:rPr lang="en-US" sz="3600" b="1" dirty="0" err="1">
                <a:solidFill>
                  <a:srgbClr val="3F3F3F"/>
                </a:solidFill>
                <a:latin typeface="Calibri"/>
                <a:ea typeface="Calibri"/>
                <a:cs typeface="Calibri"/>
                <a:sym typeface="Calibri"/>
              </a:rPr>
              <a:t>itu</a:t>
            </a:r>
            <a:r>
              <a:rPr lang="en-US" sz="3600" b="1" dirty="0">
                <a:solidFill>
                  <a:srgbClr val="3F3F3F"/>
                </a:solidFill>
                <a:latin typeface="Calibri"/>
                <a:ea typeface="Calibri"/>
                <a:cs typeface="Calibri"/>
                <a:sym typeface="Calibri"/>
              </a:rPr>
              <a:t> </a:t>
            </a:r>
            <a:r>
              <a:rPr lang="en-US" sz="3600" b="1" i="0" u="none" strike="noStrike" cap="none" dirty="0">
                <a:solidFill>
                  <a:srgbClr val="3F3F3F"/>
                </a:solidFill>
                <a:latin typeface="Calibri"/>
                <a:ea typeface="Calibri"/>
                <a:cs typeface="Calibri"/>
                <a:sym typeface="Calibri"/>
              </a:rPr>
              <a:t>Python?</a:t>
            </a:r>
            <a:endParaRPr sz="3600" b="1" i="0" u="none" strike="noStrike" cap="none" dirty="0">
              <a:solidFill>
                <a:srgbClr val="3F3F3F"/>
              </a:solidFill>
              <a:latin typeface="Calibri"/>
              <a:ea typeface="Calibri"/>
              <a:cs typeface="Calibri"/>
              <a:sym typeface="Calibri"/>
            </a:endParaRPr>
          </a:p>
        </p:txBody>
      </p:sp>
      <p:pic>
        <p:nvPicPr>
          <p:cNvPr id="2" name="Picture 4" descr="Pria bertanya">
            <a:extLst>
              <a:ext uri="{FF2B5EF4-FFF2-40B4-BE49-F238E27FC236}">
                <a16:creationId xmlns:a16="http://schemas.microsoft.com/office/drawing/2014/main" id="{ED07DBAA-4F76-1CFD-50B9-F30046883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274" y="2948175"/>
            <a:ext cx="1793452" cy="2436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1" name="Google Shape;471;p31"/>
          <p:cNvSpPr/>
          <p:nvPr/>
        </p:nvSpPr>
        <p:spPr>
          <a:xfrm>
            <a:off x="450215" y="1042035"/>
            <a:ext cx="270891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a:t>
            </a:r>
            <a:endParaRPr sz="1800" b="0" i="0" u="none" strike="noStrike" cap="none">
              <a:solidFill>
                <a:srgbClr val="434343"/>
              </a:solidFill>
              <a:latin typeface="Calibri"/>
              <a:ea typeface="Calibri"/>
              <a:cs typeface="Calibri"/>
              <a:sym typeface="Calibri"/>
            </a:endParaRPr>
          </a:p>
        </p:txBody>
      </p:sp>
      <p:sp>
        <p:nvSpPr>
          <p:cNvPr id="472" name="Google Shape;472;p31"/>
          <p:cNvSpPr txBox="1"/>
          <p:nvPr/>
        </p:nvSpPr>
        <p:spPr>
          <a:xfrm>
            <a:off x="335280" y="1988820"/>
            <a:ext cx="3383915" cy="279971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Jendela ini memiliki beberapa </a:t>
            </a:r>
            <a:r>
              <a:rPr lang="en-US" sz="1600" b="0" i="1" u="none" strike="noStrike" cap="none">
                <a:solidFill>
                  <a:srgbClr val="000000"/>
                </a:solidFill>
                <a:latin typeface="Arial"/>
                <a:ea typeface="Arial"/>
                <a:cs typeface="Arial"/>
                <a:sym typeface="Arial"/>
              </a:rPr>
              <a:t>tab </a:t>
            </a:r>
            <a:r>
              <a:rPr lang="en-US" sz="1600" b="0" i="0" u="none" strike="noStrike" cap="none">
                <a:solidFill>
                  <a:srgbClr val="000000"/>
                </a:solidFill>
                <a:latin typeface="Arial"/>
                <a:ea typeface="Arial"/>
                <a:cs typeface="Arial"/>
                <a:sym typeface="Arial"/>
              </a:rPr>
              <a:t>yang terdiri dari Examples, Recent, Google Drive, Github, dan Upload</a:t>
            </a:r>
            <a:endParaRPr sz="1600" b="0" i="0" u="none" strike="noStrike" cap="none">
              <a:solidFill>
                <a:srgbClr val="000000"/>
              </a:solidFill>
              <a:latin typeface="Arial"/>
              <a:ea typeface="Arial"/>
              <a:cs typeface="Arial"/>
              <a:sym typeface="Arial"/>
            </a:endParaRPr>
          </a:p>
          <a:p>
            <a:pPr marL="12065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1" i="0" u="none" strike="noStrike" cap="none">
                <a:solidFill>
                  <a:srgbClr val="000000"/>
                </a:solidFill>
                <a:latin typeface="Arial"/>
                <a:ea typeface="Arial"/>
                <a:cs typeface="Arial"/>
                <a:sym typeface="Arial"/>
              </a:rPr>
              <a:t>Examples </a:t>
            </a:r>
            <a:r>
              <a:rPr lang="en-US" sz="1600" b="0" i="0" u="none" strike="noStrike" cap="none">
                <a:solidFill>
                  <a:srgbClr val="000000"/>
                </a:solidFill>
                <a:latin typeface="Arial"/>
                <a:ea typeface="Arial"/>
                <a:cs typeface="Arial"/>
                <a:sym typeface="Arial"/>
              </a:rPr>
              <a:t>berisikan beberapa contoh Colab Notebook yang disesuaikan dengan kebutuhan masing-masing. </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pic>
        <p:nvPicPr>
          <p:cNvPr id="473" name="Google Shape;473;p31"/>
          <p:cNvPicPr preferRelativeResize="0">
            <a:picLocks noGrp="1"/>
          </p:cNvPicPr>
          <p:nvPr>
            <p:ph type="pic" idx="2"/>
          </p:nvPr>
        </p:nvPicPr>
        <p:blipFill rotWithShape="1">
          <a:blip r:embed="rId3">
            <a:alphaModFix/>
          </a:blip>
          <a:srcRect/>
          <a:stretch/>
        </p:blipFill>
        <p:spPr>
          <a:xfrm>
            <a:off x="5183505" y="1308100"/>
            <a:ext cx="6172200" cy="4231005"/>
          </a:xfrm>
          <a:prstGeom prst="rect">
            <a:avLst/>
          </a:prstGeom>
          <a:noFill/>
          <a:ln>
            <a:noFill/>
          </a:ln>
        </p:spPr>
      </p:pic>
      <p:cxnSp>
        <p:nvCxnSpPr>
          <p:cNvPr id="474" name="Google Shape;474;p31"/>
          <p:cNvCxnSpPr/>
          <p:nvPr/>
        </p:nvCxnSpPr>
        <p:spPr>
          <a:xfrm flipH="1">
            <a:off x="4536440" y="1844675"/>
            <a:ext cx="647065" cy="287655"/>
          </a:xfrm>
          <a:prstGeom prst="straightConnector1">
            <a:avLst/>
          </a:prstGeom>
          <a:noFill/>
          <a:ln w="28575" cap="flat" cmpd="sng">
            <a:solidFill>
              <a:srgbClr val="C00000"/>
            </a:solidFill>
            <a:prstDash val="solid"/>
            <a:round/>
            <a:headEnd type="none" w="sm" len="sm"/>
            <a:tailEnd type="stealth" w="med" len="med"/>
          </a:ln>
        </p:spPr>
      </p:cxnSp>
      <p:sp>
        <p:nvSpPr>
          <p:cNvPr id="475" name="Google Shape;475;p31"/>
          <p:cNvSpPr/>
          <p:nvPr/>
        </p:nvSpPr>
        <p:spPr>
          <a:xfrm>
            <a:off x="5160010" y="1268730"/>
            <a:ext cx="1367790" cy="57594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 name="Arrow: Pentagon 1">
            <a:extLst>
              <a:ext uri="{FF2B5EF4-FFF2-40B4-BE49-F238E27FC236}">
                <a16:creationId xmlns:a16="http://schemas.microsoft.com/office/drawing/2014/main" id="{E458B121-EE7C-48EF-2A92-9D4D30310D28}"/>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32"/>
          <p:cNvPicPr preferRelativeResize="0">
            <a:picLocks noGrp="1"/>
          </p:cNvPicPr>
          <p:nvPr>
            <p:ph type="pic" idx="2"/>
          </p:nvPr>
        </p:nvPicPr>
        <p:blipFill rotWithShape="1">
          <a:blip r:embed="rId3">
            <a:alphaModFix/>
          </a:blip>
          <a:srcRect/>
          <a:stretch/>
        </p:blipFill>
        <p:spPr>
          <a:xfrm>
            <a:off x="5015865" y="1340485"/>
            <a:ext cx="6519545" cy="4443730"/>
          </a:xfrm>
          <a:prstGeom prst="rect">
            <a:avLst/>
          </a:prstGeom>
          <a:noFill/>
          <a:ln>
            <a:noFill/>
          </a:ln>
        </p:spPr>
      </p:pic>
      <p:sp>
        <p:nvSpPr>
          <p:cNvPr id="482" name="Google Shape;482;p32"/>
          <p:cNvSpPr/>
          <p:nvPr/>
        </p:nvSpPr>
        <p:spPr>
          <a:xfrm>
            <a:off x="450215" y="1042035"/>
            <a:ext cx="270891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a:t>
            </a:r>
            <a:endParaRPr sz="1800" b="0" i="0" u="none" strike="noStrike" cap="none">
              <a:solidFill>
                <a:srgbClr val="434343"/>
              </a:solidFill>
              <a:latin typeface="Calibri"/>
              <a:ea typeface="Calibri"/>
              <a:cs typeface="Calibri"/>
              <a:sym typeface="Calibri"/>
            </a:endParaRPr>
          </a:p>
        </p:txBody>
      </p:sp>
      <p:sp>
        <p:nvSpPr>
          <p:cNvPr id="483" name="Google Shape;483;p32"/>
          <p:cNvSpPr txBox="1"/>
          <p:nvPr/>
        </p:nvSpPr>
        <p:spPr>
          <a:xfrm>
            <a:off x="335280" y="1988820"/>
            <a:ext cx="3383915" cy="82994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1" i="0" u="none" strike="noStrike" cap="none">
                <a:solidFill>
                  <a:srgbClr val="000000"/>
                </a:solidFill>
                <a:latin typeface="Arial"/>
                <a:ea typeface="Arial"/>
                <a:cs typeface="Arial"/>
                <a:sym typeface="Arial"/>
              </a:rPr>
              <a:t>Recent </a:t>
            </a:r>
            <a:r>
              <a:rPr lang="en-US" sz="1600" b="0" i="0" u="none" strike="noStrike" cap="none">
                <a:solidFill>
                  <a:srgbClr val="000000"/>
                </a:solidFill>
                <a:latin typeface="Arial"/>
                <a:ea typeface="Arial"/>
                <a:cs typeface="Arial"/>
                <a:sym typeface="Arial"/>
              </a:rPr>
              <a:t>menunjukkan semua daftar dokumen terkini yang sedang dikerjakan</a:t>
            </a:r>
            <a:endParaRPr sz="1600" b="0" i="0" u="none" strike="noStrike" cap="none">
              <a:solidFill>
                <a:srgbClr val="000000"/>
              </a:solidFill>
              <a:latin typeface="Arial"/>
              <a:ea typeface="Arial"/>
              <a:cs typeface="Arial"/>
              <a:sym typeface="Arial"/>
            </a:endParaRPr>
          </a:p>
        </p:txBody>
      </p:sp>
      <p:grpSp>
        <p:nvGrpSpPr>
          <p:cNvPr id="484" name="Google Shape;484;p32"/>
          <p:cNvGrpSpPr/>
          <p:nvPr/>
        </p:nvGrpSpPr>
        <p:grpSpPr>
          <a:xfrm>
            <a:off x="4727575" y="1268730"/>
            <a:ext cx="2999740" cy="1151890"/>
            <a:chOff x="5556" y="1998"/>
            <a:chExt cx="4724" cy="1814"/>
          </a:xfrm>
        </p:grpSpPr>
        <p:cxnSp>
          <p:nvCxnSpPr>
            <p:cNvPr id="485" name="Google Shape;485;p32"/>
            <p:cNvCxnSpPr/>
            <p:nvPr/>
          </p:nvCxnSpPr>
          <p:spPr>
            <a:xfrm flipH="1">
              <a:off x="5556" y="2905"/>
              <a:ext cx="2607" cy="907"/>
            </a:xfrm>
            <a:prstGeom prst="straightConnector1">
              <a:avLst/>
            </a:prstGeom>
            <a:noFill/>
            <a:ln w="28575" cap="flat" cmpd="sng">
              <a:solidFill>
                <a:srgbClr val="C00000"/>
              </a:solidFill>
              <a:prstDash val="solid"/>
              <a:round/>
              <a:headEnd type="none" w="sm" len="sm"/>
              <a:tailEnd type="stealth" w="med" len="med"/>
            </a:ln>
          </p:spPr>
        </p:cxnSp>
        <p:sp>
          <p:nvSpPr>
            <p:cNvPr id="486" name="Google Shape;486;p32"/>
            <p:cNvSpPr/>
            <p:nvPr/>
          </p:nvSpPr>
          <p:spPr>
            <a:xfrm>
              <a:off x="8126" y="1998"/>
              <a:ext cx="2154" cy="90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2" name="Arrow: Pentagon 1">
            <a:extLst>
              <a:ext uri="{FF2B5EF4-FFF2-40B4-BE49-F238E27FC236}">
                <a16:creationId xmlns:a16="http://schemas.microsoft.com/office/drawing/2014/main" id="{5C94727E-1B6D-3488-3610-B0095B835961}"/>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33"/>
          <p:cNvPicPr preferRelativeResize="0"/>
          <p:nvPr/>
        </p:nvPicPr>
        <p:blipFill rotWithShape="1">
          <a:blip r:embed="rId3">
            <a:alphaModFix/>
          </a:blip>
          <a:srcRect/>
          <a:stretch/>
        </p:blipFill>
        <p:spPr>
          <a:xfrm>
            <a:off x="2804795" y="1628775"/>
            <a:ext cx="6172200" cy="4221480"/>
          </a:xfrm>
          <a:prstGeom prst="rect">
            <a:avLst/>
          </a:prstGeom>
          <a:noFill/>
          <a:ln w="9525" cap="flat" cmpd="sng">
            <a:solidFill>
              <a:srgbClr val="666666"/>
            </a:solidFill>
            <a:prstDash val="solid"/>
            <a:round/>
            <a:headEnd type="none" w="sm" len="sm"/>
            <a:tailEnd type="none" w="sm" len="sm"/>
          </a:ln>
        </p:spPr>
      </p:pic>
      <p:sp>
        <p:nvSpPr>
          <p:cNvPr id="493" name="Google Shape;493;p33"/>
          <p:cNvSpPr/>
          <p:nvPr/>
        </p:nvSpPr>
        <p:spPr>
          <a:xfrm>
            <a:off x="450215" y="1042035"/>
            <a:ext cx="270891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a:t>
            </a:r>
            <a:endParaRPr sz="1800" b="0" i="0" u="none" strike="noStrike" cap="none">
              <a:solidFill>
                <a:srgbClr val="434343"/>
              </a:solidFill>
              <a:latin typeface="Calibri"/>
              <a:ea typeface="Calibri"/>
              <a:cs typeface="Calibri"/>
              <a:sym typeface="Calibri"/>
            </a:endParaRPr>
          </a:p>
        </p:txBody>
      </p:sp>
      <p:sp>
        <p:nvSpPr>
          <p:cNvPr id="494" name="Google Shape;494;p33"/>
          <p:cNvSpPr txBox="1"/>
          <p:nvPr/>
        </p:nvSpPr>
        <p:spPr>
          <a:xfrm>
            <a:off x="335280" y="1988820"/>
            <a:ext cx="2469515" cy="1568450"/>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1" i="0" u="none" strike="noStrike" cap="none">
                <a:solidFill>
                  <a:srgbClr val="000000"/>
                </a:solidFill>
                <a:latin typeface="Arial"/>
                <a:ea typeface="Arial"/>
                <a:cs typeface="Arial"/>
                <a:sym typeface="Arial"/>
              </a:rPr>
              <a:t>Google Drive </a:t>
            </a:r>
            <a:r>
              <a:rPr lang="en-US" sz="1600" b="0" i="0" u="none" strike="noStrike" cap="none">
                <a:solidFill>
                  <a:srgbClr val="000000"/>
                </a:solidFill>
                <a:latin typeface="Arial"/>
                <a:ea typeface="Arial"/>
                <a:cs typeface="Arial"/>
                <a:sym typeface="Arial"/>
              </a:rPr>
              <a:t>dapat digunakan untuk melakukan </a:t>
            </a:r>
            <a:r>
              <a:rPr lang="en-US" sz="1600" b="0" i="1" u="none" strike="noStrike" cap="none">
                <a:solidFill>
                  <a:srgbClr val="000000"/>
                </a:solidFill>
                <a:latin typeface="Arial"/>
                <a:ea typeface="Arial"/>
                <a:cs typeface="Arial"/>
                <a:sym typeface="Arial"/>
              </a:rPr>
              <a:t>import</a:t>
            </a:r>
            <a:r>
              <a:rPr lang="en-US" sz="1600" b="0" i="0" u="none" strike="noStrike" cap="none">
                <a:solidFill>
                  <a:srgbClr val="000000"/>
                </a:solidFill>
                <a:latin typeface="Arial"/>
                <a:ea typeface="Arial"/>
                <a:cs typeface="Arial"/>
                <a:sym typeface="Arial"/>
              </a:rPr>
              <a:t> Notebook dari Google Drive masing-masing</a:t>
            </a:r>
            <a:endParaRPr sz="1600" b="0" i="0" u="none" strike="noStrike" cap="none">
              <a:solidFill>
                <a:srgbClr val="000000"/>
              </a:solidFill>
              <a:latin typeface="Arial"/>
              <a:ea typeface="Arial"/>
              <a:cs typeface="Arial"/>
              <a:sym typeface="Arial"/>
            </a:endParaRPr>
          </a:p>
        </p:txBody>
      </p:sp>
      <p:grpSp>
        <p:nvGrpSpPr>
          <p:cNvPr id="495" name="Google Shape;495;p33"/>
          <p:cNvGrpSpPr/>
          <p:nvPr/>
        </p:nvGrpSpPr>
        <p:grpSpPr>
          <a:xfrm>
            <a:off x="2733040" y="1557020"/>
            <a:ext cx="3888105" cy="1367790"/>
            <a:chOff x="4157" y="1998"/>
            <a:chExt cx="6123" cy="2154"/>
          </a:xfrm>
        </p:grpSpPr>
        <p:cxnSp>
          <p:nvCxnSpPr>
            <p:cNvPr id="496" name="Google Shape;496;p33"/>
            <p:cNvCxnSpPr/>
            <p:nvPr/>
          </p:nvCxnSpPr>
          <p:spPr>
            <a:xfrm flipH="1">
              <a:off x="4157" y="2905"/>
              <a:ext cx="4006" cy="1247"/>
            </a:xfrm>
            <a:prstGeom prst="straightConnector1">
              <a:avLst/>
            </a:prstGeom>
            <a:noFill/>
            <a:ln w="28575" cap="flat" cmpd="sng">
              <a:solidFill>
                <a:srgbClr val="C00000"/>
              </a:solidFill>
              <a:prstDash val="solid"/>
              <a:round/>
              <a:headEnd type="none" w="sm" len="sm"/>
              <a:tailEnd type="stealth" w="med" len="med"/>
            </a:ln>
          </p:spPr>
        </p:cxnSp>
        <p:sp>
          <p:nvSpPr>
            <p:cNvPr id="497" name="Google Shape;497;p33"/>
            <p:cNvSpPr/>
            <p:nvPr/>
          </p:nvSpPr>
          <p:spPr>
            <a:xfrm>
              <a:off x="8126" y="1998"/>
              <a:ext cx="2154" cy="907"/>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498" name="Google Shape;498;p33"/>
          <p:cNvSpPr/>
          <p:nvPr/>
        </p:nvSpPr>
        <p:spPr>
          <a:xfrm>
            <a:off x="5901055" y="2997200"/>
            <a:ext cx="720090" cy="7918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99" name="Google Shape;499;p33"/>
          <p:cNvGrpSpPr/>
          <p:nvPr/>
        </p:nvGrpSpPr>
        <p:grpSpPr>
          <a:xfrm>
            <a:off x="6765290" y="1700530"/>
            <a:ext cx="2520315" cy="1152525"/>
            <a:chOff x="8126" y="1998"/>
            <a:chExt cx="3969" cy="1815"/>
          </a:xfrm>
        </p:grpSpPr>
        <p:cxnSp>
          <p:nvCxnSpPr>
            <p:cNvPr id="500" name="Google Shape;500;p33"/>
            <p:cNvCxnSpPr/>
            <p:nvPr/>
          </p:nvCxnSpPr>
          <p:spPr>
            <a:xfrm>
              <a:off x="10247" y="2679"/>
              <a:ext cx="1848" cy="1134"/>
            </a:xfrm>
            <a:prstGeom prst="straightConnector1">
              <a:avLst/>
            </a:prstGeom>
            <a:noFill/>
            <a:ln w="28575" cap="flat" cmpd="sng">
              <a:solidFill>
                <a:srgbClr val="C00000"/>
              </a:solidFill>
              <a:prstDash val="solid"/>
              <a:round/>
              <a:headEnd type="none" w="sm" len="sm"/>
              <a:tailEnd type="stealth" w="med" len="med"/>
            </a:ln>
          </p:spPr>
        </p:cxnSp>
        <p:sp>
          <p:nvSpPr>
            <p:cNvPr id="501" name="Google Shape;501;p33"/>
            <p:cNvSpPr/>
            <p:nvPr/>
          </p:nvSpPr>
          <p:spPr>
            <a:xfrm>
              <a:off x="8126" y="1998"/>
              <a:ext cx="2154" cy="714"/>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502" name="Google Shape;502;p33"/>
          <p:cNvSpPr txBox="1"/>
          <p:nvPr/>
        </p:nvSpPr>
        <p:spPr>
          <a:xfrm>
            <a:off x="8968105" y="3140710"/>
            <a:ext cx="3073400" cy="2061210"/>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1" i="0" u="none" strike="noStrike" cap="none">
                <a:solidFill>
                  <a:srgbClr val="000000"/>
                </a:solidFill>
                <a:latin typeface="Arial"/>
                <a:ea typeface="Arial"/>
                <a:cs typeface="Arial"/>
                <a:sym typeface="Arial"/>
              </a:rPr>
              <a:t>Github tab </a:t>
            </a:r>
            <a:r>
              <a:rPr lang="en-US" sz="1600" b="0" i="0" u="none" strike="noStrike" cap="none">
                <a:solidFill>
                  <a:srgbClr val="000000"/>
                </a:solidFill>
                <a:latin typeface="Arial"/>
                <a:ea typeface="Arial"/>
                <a:cs typeface="Arial"/>
                <a:sym typeface="Arial"/>
              </a:rPr>
              <a:t>adalah tempat untuk melakukan </a:t>
            </a:r>
            <a:r>
              <a:rPr lang="en-US" sz="1600" b="0" i="1" u="none" strike="noStrike" cap="none">
                <a:solidFill>
                  <a:srgbClr val="000000"/>
                </a:solidFill>
                <a:latin typeface="Arial"/>
                <a:ea typeface="Arial"/>
                <a:cs typeface="Arial"/>
                <a:sym typeface="Arial"/>
              </a:rPr>
              <a:t>import  </a:t>
            </a:r>
            <a:r>
              <a:rPr lang="en-US" sz="1600" b="0" i="0" u="none" strike="noStrike" cap="none">
                <a:solidFill>
                  <a:srgbClr val="000000"/>
                </a:solidFill>
                <a:latin typeface="Arial"/>
                <a:ea typeface="Arial"/>
                <a:cs typeface="Arial"/>
                <a:sym typeface="Arial"/>
              </a:rPr>
              <a:t>dari GitHub Repository baik dari akun pribadi atau publik</a:t>
            </a:r>
            <a:endParaRPr sz="1600" b="0" i="0" u="none" strike="noStrike" cap="none">
              <a:solidFill>
                <a:srgbClr val="000000"/>
              </a:solidFill>
              <a:latin typeface="Arial"/>
              <a:ea typeface="Arial"/>
              <a:cs typeface="Arial"/>
              <a:sym typeface="Arial"/>
            </a:endParaRPr>
          </a:p>
          <a:p>
            <a:pPr marL="12065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Untuk </a:t>
            </a:r>
            <a:r>
              <a:rPr lang="en-US" sz="1600" b="0" i="1" u="none" strike="noStrike" cap="none">
                <a:solidFill>
                  <a:srgbClr val="000000"/>
                </a:solidFill>
                <a:latin typeface="Arial"/>
                <a:ea typeface="Arial"/>
                <a:cs typeface="Arial"/>
                <a:sym typeface="Arial"/>
              </a:rPr>
              <a:t>import </a:t>
            </a:r>
            <a:r>
              <a:rPr lang="en-US" sz="1600" b="0" i="0" u="none" strike="noStrike" cap="none">
                <a:solidFill>
                  <a:srgbClr val="000000"/>
                </a:solidFill>
                <a:latin typeface="Arial"/>
                <a:ea typeface="Arial"/>
                <a:cs typeface="Arial"/>
                <a:sym typeface="Arial"/>
              </a:rPr>
              <a:t>ke Colab, kita perlu menaruh GitHub URL. </a:t>
            </a:r>
            <a:endParaRPr sz="1600" b="0" i="0" u="none" strike="noStrike" cap="none">
              <a:solidFill>
                <a:srgbClr val="000000"/>
              </a:solidFill>
              <a:latin typeface="Arial"/>
              <a:ea typeface="Arial"/>
              <a:cs typeface="Arial"/>
              <a:sym typeface="Arial"/>
            </a:endParaRPr>
          </a:p>
        </p:txBody>
      </p:sp>
      <p:sp>
        <p:nvSpPr>
          <p:cNvPr id="2" name="Arrow: Pentagon 1">
            <a:extLst>
              <a:ext uri="{FF2B5EF4-FFF2-40B4-BE49-F238E27FC236}">
                <a16:creationId xmlns:a16="http://schemas.microsoft.com/office/drawing/2014/main" id="{849C897D-18D6-642B-1964-D185BF65AEAE}"/>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4"/>
          <p:cNvPicPr preferRelativeResize="0">
            <a:picLocks noGrp="1"/>
          </p:cNvPicPr>
          <p:nvPr>
            <p:ph type="pic" idx="2"/>
          </p:nvPr>
        </p:nvPicPr>
        <p:blipFill rotWithShape="1">
          <a:blip r:embed="rId3">
            <a:alphaModFix/>
          </a:blip>
          <a:srcRect/>
          <a:stretch/>
        </p:blipFill>
        <p:spPr>
          <a:xfrm>
            <a:off x="5160010" y="1314450"/>
            <a:ext cx="6172200" cy="4229100"/>
          </a:xfrm>
          <a:prstGeom prst="rect">
            <a:avLst/>
          </a:prstGeom>
          <a:noFill/>
          <a:ln>
            <a:noFill/>
          </a:ln>
        </p:spPr>
      </p:pic>
      <p:sp>
        <p:nvSpPr>
          <p:cNvPr id="509" name="Google Shape;509;p34"/>
          <p:cNvSpPr/>
          <p:nvPr/>
        </p:nvSpPr>
        <p:spPr>
          <a:xfrm>
            <a:off x="450215" y="1042035"/>
            <a:ext cx="270891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a:t>
            </a:r>
            <a:endParaRPr sz="1800" b="0" i="0" u="none" strike="noStrike" cap="none">
              <a:solidFill>
                <a:srgbClr val="434343"/>
              </a:solidFill>
              <a:latin typeface="Calibri"/>
              <a:ea typeface="Calibri"/>
              <a:cs typeface="Calibri"/>
              <a:sym typeface="Calibri"/>
            </a:endParaRPr>
          </a:p>
        </p:txBody>
      </p:sp>
      <p:sp>
        <p:nvSpPr>
          <p:cNvPr id="510" name="Google Shape;510;p34"/>
          <p:cNvSpPr txBox="1"/>
          <p:nvPr/>
        </p:nvSpPr>
        <p:spPr>
          <a:xfrm>
            <a:off x="335280" y="1988820"/>
            <a:ext cx="3383915" cy="279971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1" i="0" u="none" strike="noStrike" cap="none">
                <a:solidFill>
                  <a:srgbClr val="000000"/>
                </a:solidFill>
                <a:latin typeface="Arial"/>
                <a:ea typeface="Arial"/>
                <a:cs typeface="Arial"/>
                <a:sym typeface="Arial"/>
              </a:rPr>
              <a:t>Upload </a:t>
            </a:r>
            <a:r>
              <a:rPr lang="en-US" sz="1600" b="0" i="0" u="none" strike="noStrike" cap="none">
                <a:solidFill>
                  <a:srgbClr val="000000"/>
                </a:solidFill>
                <a:latin typeface="Arial"/>
                <a:ea typeface="Arial"/>
                <a:cs typeface="Arial"/>
                <a:sym typeface="Arial"/>
              </a:rPr>
              <a:t>adalah tempat dimana untuk mengunggah pekerjaan Notebook yang diambil dari komputer lokal kita yang sudah dibuat melalui Jupyter Notebooks.</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Untuk mengunggah file dari mesin komputer lokal, klik  “Choose File” yang ada di tengah halaman. </a:t>
            </a:r>
            <a:endParaRPr sz="1600" b="0" i="0" u="none" strike="noStrike" cap="none">
              <a:solidFill>
                <a:srgbClr val="000000"/>
              </a:solidFill>
              <a:latin typeface="Arial"/>
              <a:ea typeface="Arial"/>
              <a:cs typeface="Arial"/>
              <a:sym typeface="Arial"/>
            </a:endParaRPr>
          </a:p>
        </p:txBody>
      </p:sp>
      <p:sp>
        <p:nvSpPr>
          <p:cNvPr id="511" name="Google Shape;511;p34"/>
          <p:cNvSpPr/>
          <p:nvPr/>
        </p:nvSpPr>
        <p:spPr>
          <a:xfrm>
            <a:off x="10128250" y="1268730"/>
            <a:ext cx="1367790" cy="57594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12" name="Google Shape;512;p34"/>
          <p:cNvSpPr/>
          <p:nvPr/>
        </p:nvSpPr>
        <p:spPr>
          <a:xfrm>
            <a:off x="7247890" y="3141345"/>
            <a:ext cx="1759585" cy="57594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13" name="Google Shape;513;p34"/>
          <p:cNvSpPr/>
          <p:nvPr/>
        </p:nvSpPr>
        <p:spPr>
          <a:xfrm>
            <a:off x="9907270" y="5085080"/>
            <a:ext cx="900430" cy="57594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14" name="Google Shape;514;p34"/>
          <p:cNvSpPr txBox="1"/>
          <p:nvPr/>
        </p:nvSpPr>
        <p:spPr>
          <a:xfrm>
            <a:off x="7824470" y="4364990"/>
            <a:ext cx="3385820" cy="583565"/>
          </a:xfrm>
          <a:prstGeom prst="rect">
            <a:avLst/>
          </a:prstGeom>
          <a:no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r>
              <a:rPr lang="en-US" sz="1600" b="0" i="0" u="none" strike="noStrike" cap="none">
                <a:solidFill>
                  <a:srgbClr val="000000"/>
                </a:solidFill>
                <a:latin typeface="Arial"/>
                <a:ea typeface="Arial"/>
                <a:cs typeface="Arial"/>
                <a:sym typeface="Arial"/>
              </a:rPr>
              <a:t>Memulai Notebook baru dengan klik “New Notebook”</a:t>
            </a:r>
            <a:endParaRPr sz="1600" b="0" i="0" u="none" strike="noStrike" cap="none">
              <a:solidFill>
                <a:srgbClr val="000000"/>
              </a:solidFill>
              <a:latin typeface="Arial"/>
              <a:ea typeface="Arial"/>
              <a:cs typeface="Arial"/>
              <a:sym typeface="Arial"/>
            </a:endParaRPr>
          </a:p>
        </p:txBody>
      </p:sp>
      <p:sp>
        <p:nvSpPr>
          <p:cNvPr id="2" name="Arrow: Pentagon 1">
            <a:extLst>
              <a:ext uri="{FF2B5EF4-FFF2-40B4-BE49-F238E27FC236}">
                <a16:creationId xmlns:a16="http://schemas.microsoft.com/office/drawing/2014/main" id="{EB2EEED2-AA78-A896-1F68-5889C3FCFF7F}"/>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500"/>
                                        <p:tgtEl>
                                          <p:spTgt spid="514"/>
                                        </p:tgtEl>
                                      </p:cBhvr>
                                    </p:animEffect>
                                  </p:childTnLst>
                                </p:cTn>
                              </p:par>
                              <p:par>
                                <p:cTn id="8" presetID="10" presetClass="entr" presetSubtype="0" fill="hold" nodeType="withEffect">
                                  <p:stCondLst>
                                    <p:cond delay="0"/>
                                  </p:stCondLst>
                                  <p:childTnLst>
                                    <p:set>
                                      <p:cBhvr>
                                        <p:cTn id="9" dur="1" fill="hold">
                                          <p:stCondLst>
                                            <p:cond delay="0"/>
                                          </p:stCondLst>
                                        </p:cTn>
                                        <p:tgtEl>
                                          <p:spTgt spid="513"/>
                                        </p:tgtEl>
                                        <p:attrNameLst>
                                          <p:attrName>style.visibility</p:attrName>
                                        </p:attrNameLst>
                                      </p:cBhvr>
                                      <p:to>
                                        <p:strVal val="visible"/>
                                      </p:to>
                                    </p:set>
                                    <p:animEffect transition="in" filter="fade">
                                      <p:cBhvr>
                                        <p:cTn id="10" dur="500"/>
                                        <p:tgtEl>
                                          <p:spTgt spid="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35"/>
          <p:cNvPicPr preferRelativeResize="0"/>
          <p:nvPr/>
        </p:nvPicPr>
        <p:blipFill rotWithShape="1">
          <a:blip r:embed="rId3">
            <a:alphaModFix/>
          </a:blip>
          <a:srcRect/>
          <a:stretch/>
        </p:blipFill>
        <p:spPr>
          <a:xfrm>
            <a:off x="6333490" y="3140710"/>
            <a:ext cx="5162550" cy="2581275"/>
          </a:xfrm>
          <a:prstGeom prst="rect">
            <a:avLst/>
          </a:prstGeom>
          <a:noFill/>
          <a:ln w="9525" cap="flat" cmpd="sng">
            <a:solidFill>
              <a:srgbClr val="666666"/>
            </a:solidFill>
            <a:prstDash val="solid"/>
            <a:round/>
            <a:headEnd type="none" w="sm" len="sm"/>
            <a:tailEnd type="none" w="sm" len="sm"/>
          </a:ln>
        </p:spPr>
      </p:pic>
      <p:sp>
        <p:nvSpPr>
          <p:cNvPr id="521" name="Google Shape;521;p35"/>
          <p:cNvSpPr/>
          <p:nvPr/>
        </p:nvSpPr>
        <p:spPr>
          <a:xfrm>
            <a:off x="450215" y="1042035"/>
            <a:ext cx="559308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 - Creating a new notebook</a:t>
            </a:r>
            <a:endParaRPr sz="1800" b="0" i="0" u="none" strike="noStrike" cap="none">
              <a:solidFill>
                <a:srgbClr val="434343"/>
              </a:solidFill>
              <a:latin typeface="Calibri"/>
              <a:ea typeface="Calibri"/>
              <a:cs typeface="Calibri"/>
              <a:sym typeface="Calibri"/>
            </a:endParaRPr>
          </a:p>
        </p:txBody>
      </p:sp>
      <p:sp>
        <p:nvSpPr>
          <p:cNvPr id="522" name="Google Shape;522;p35"/>
          <p:cNvSpPr txBox="1"/>
          <p:nvPr/>
        </p:nvSpPr>
        <p:spPr>
          <a:xfrm>
            <a:off x="479425" y="1700530"/>
            <a:ext cx="5260340" cy="107632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1" i="0" u="none" strike="noStrike" cap="none">
                <a:solidFill>
                  <a:srgbClr val="000000"/>
                </a:solidFill>
                <a:latin typeface="Arial"/>
                <a:ea typeface="Arial"/>
                <a:cs typeface="Arial"/>
                <a:sym typeface="Arial"/>
              </a:rPr>
              <a:t>Rename </a:t>
            </a:r>
            <a:r>
              <a:rPr lang="en-US" sz="1600" b="0" i="0" u="none" strike="noStrike" cap="none">
                <a:solidFill>
                  <a:srgbClr val="000000"/>
                </a:solidFill>
                <a:latin typeface="Arial"/>
                <a:ea typeface="Arial"/>
                <a:cs typeface="Arial"/>
                <a:sym typeface="Arial"/>
              </a:rPr>
              <a:t>nama file Notebook dengan klik ‘Untitled0.ipynb’ dan mulai ganti nama sesuai yang diinginkan. Ekstension .ipynb adalah output notebook file yang digunakan di Jupyter Notebook. </a:t>
            </a:r>
            <a:endParaRPr sz="1600" b="0" i="0" u="none" strike="noStrike" cap="none">
              <a:solidFill>
                <a:srgbClr val="000000"/>
              </a:solidFill>
              <a:latin typeface="Arial"/>
              <a:ea typeface="Arial"/>
              <a:cs typeface="Arial"/>
              <a:sym typeface="Arial"/>
            </a:endParaRPr>
          </a:p>
        </p:txBody>
      </p:sp>
      <p:sp>
        <p:nvSpPr>
          <p:cNvPr id="523" name="Google Shape;523;p35"/>
          <p:cNvSpPr/>
          <p:nvPr/>
        </p:nvSpPr>
        <p:spPr>
          <a:xfrm>
            <a:off x="6527800" y="3717290"/>
            <a:ext cx="774700" cy="44069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524" name="Google Shape;524;p35"/>
          <p:cNvPicPr preferRelativeResize="0">
            <a:picLocks noGrp="1"/>
          </p:cNvPicPr>
          <p:nvPr>
            <p:ph type="pic" idx="2"/>
          </p:nvPr>
        </p:nvPicPr>
        <p:blipFill rotWithShape="1">
          <a:blip r:embed="rId3">
            <a:alphaModFix/>
          </a:blip>
          <a:srcRect/>
          <a:stretch/>
        </p:blipFill>
        <p:spPr>
          <a:xfrm>
            <a:off x="623570" y="3140710"/>
            <a:ext cx="4863465" cy="2432050"/>
          </a:xfrm>
          <a:prstGeom prst="rect">
            <a:avLst/>
          </a:prstGeom>
          <a:noFill/>
          <a:ln w="9525" cap="flat" cmpd="sng">
            <a:solidFill>
              <a:srgbClr val="666666"/>
            </a:solidFill>
            <a:prstDash val="solid"/>
            <a:round/>
            <a:headEnd type="none" w="sm" len="sm"/>
            <a:tailEnd type="none" w="sm" len="sm"/>
          </a:ln>
        </p:spPr>
      </p:pic>
      <p:sp>
        <p:nvSpPr>
          <p:cNvPr id="525" name="Google Shape;525;p35"/>
          <p:cNvSpPr/>
          <p:nvPr/>
        </p:nvSpPr>
        <p:spPr>
          <a:xfrm>
            <a:off x="1055370" y="3140710"/>
            <a:ext cx="1889125" cy="624840"/>
          </a:xfrm>
          <a:prstGeom prst="rect">
            <a:avLst/>
          </a:prstGeom>
          <a:noFill/>
          <a:ln w="25400" cap="flat" cmpd="sng">
            <a:solidFill>
              <a:srgbClr val="C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526" name="Google Shape;526;p35"/>
          <p:cNvCxnSpPr/>
          <p:nvPr/>
        </p:nvCxnSpPr>
        <p:spPr>
          <a:xfrm rot="10800000">
            <a:off x="2567940" y="3557270"/>
            <a:ext cx="431800" cy="648970"/>
          </a:xfrm>
          <a:prstGeom prst="straightConnector1">
            <a:avLst/>
          </a:prstGeom>
          <a:noFill/>
          <a:ln w="28575" cap="flat" cmpd="sng">
            <a:solidFill>
              <a:srgbClr val="C00000"/>
            </a:solidFill>
            <a:prstDash val="solid"/>
            <a:round/>
            <a:headEnd type="none" w="sm" len="sm"/>
            <a:tailEnd type="stealth" w="med" len="med"/>
          </a:ln>
        </p:spPr>
      </p:cxnSp>
      <p:sp>
        <p:nvSpPr>
          <p:cNvPr id="527" name="Google Shape;527;p35"/>
          <p:cNvSpPr/>
          <p:nvPr/>
        </p:nvSpPr>
        <p:spPr>
          <a:xfrm>
            <a:off x="6671945" y="4293235"/>
            <a:ext cx="4972685" cy="53467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28" name="Google Shape;528;p35"/>
          <p:cNvSpPr txBox="1"/>
          <p:nvPr/>
        </p:nvSpPr>
        <p:spPr>
          <a:xfrm>
            <a:off x="7967980" y="5373370"/>
            <a:ext cx="758825" cy="337185"/>
          </a:xfrm>
          <a:prstGeom prst="rect">
            <a:avLst/>
          </a:prstGeom>
          <a:no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Cell</a:t>
            </a:r>
            <a:endParaRPr sz="1600" b="0" i="0" u="none" strike="noStrike" cap="none">
              <a:solidFill>
                <a:srgbClr val="000000"/>
              </a:solidFill>
              <a:latin typeface="Arial"/>
              <a:ea typeface="Arial"/>
              <a:cs typeface="Arial"/>
              <a:sym typeface="Arial"/>
            </a:endParaRPr>
          </a:p>
        </p:txBody>
      </p:sp>
      <p:cxnSp>
        <p:nvCxnSpPr>
          <p:cNvPr id="529" name="Google Shape;529;p35"/>
          <p:cNvCxnSpPr/>
          <p:nvPr/>
        </p:nvCxnSpPr>
        <p:spPr>
          <a:xfrm rot="10800000">
            <a:off x="7824470" y="4653280"/>
            <a:ext cx="431800" cy="648970"/>
          </a:xfrm>
          <a:prstGeom prst="straightConnector1">
            <a:avLst/>
          </a:prstGeom>
          <a:noFill/>
          <a:ln w="28575" cap="flat" cmpd="sng">
            <a:solidFill>
              <a:srgbClr val="C00000"/>
            </a:solidFill>
            <a:prstDash val="solid"/>
            <a:round/>
            <a:headEnd type="none" w="sm" len="sm"/>
            <a:tailEnd type="stealth" w="med" len="med"/>
          </a:ln>
        </p:spPr>
      </p:cxnSp>
      <p:sp>
        <p:nvSpPr>
          <p:cNvPr id="530" name="Google Shape;530;p35"/>
          <p:cNvSpPr/>
          <p:nvPr/>
        </p:nvSpPr>
        <p:spPr>
          <a:xfrm>
            <a:off x="7392035" y="3717290"/>
            <a:ext cx="774700" cy="44069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31" name="Google Shape;531;p35"/>
          <p:cNvSpPr txBox="1"/>
          <p:nvPr/>
        </p:nvSpPr>
        <p:spPr>
          <a:xfrm>
            <a:off x="6240145" y="1710690"/>
            <a:ext cx="5281295" cy="107632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Selama proses bekerja dengan Notebook, kita akan menggunakan </a:t>
            </a:r>
            <a:r>
              <a:rPr lang="en-US" sz="1600" b="1" i="0" u="none" strike="noStrike" cap="none">
                <a:solidFill>
                  <a:srgbClr val="000000"/>
                </a:solidFill>
                <a:latin typeface="Arial"/>
                <a:ea typeface="Arial"/>
                <a:cs typeface="Arial"/>
                <a:sym typeface="Arial"/>
              </a:rPr>
              <a:t>cell. </a:t>
            </a:r>
            <a:r>
              <a:rPr lang="en-US" sz="1600" b="0" i="0" u="none" strike="noStrike" cap="none">
                <a:solidFill>
                  <a:srgbClr val="000000"/>
                </a:solidFill>
                <a:latin typeface="Arial"/>
                <a:ea typeface="Arial"/>
                <a:cs typeface="Arial"/>
                <a:sym typeface="Arial"/>
              </a:rPr>
              <a:t>Cell terbagi menjadi 2 yaitu:</a:t>
            </a:r>
            <a:endParaRPr sz="1600" b="0" i="0" u="none" strike="noStrike" cap="none">
              <a:solidFill>
                <a:srgbClr val="000000"/>
              </a:solidFill>
              <a:latin typeface="Arial"/>
              <a:ea typeface="Arial"/>
              <a:cs typeface="Arial"/>
              <a:sym typeface="Arial"/>
            </a:endParaRPr>
          </a:p>
          <a:p>
            <a:pPr marL="863600" marR="0" lvl="1"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Code cell</a:t>
            </a:r>
            <a:endParaRPr sz="1600" b="0" i="0" u="none" strike="noStrike" cap="none">
              <a:solidFill>
                <a:srgbClr val="000000"/>
              </a:solidFill>
              <a:latin typeface="Arial"/>
              <a:ea typeface="Arial"/>
              <a:cs typeface="Arial"/>
              <a:sym typeface="Arial"/>
            </a:endParaRPr>
          </a:p>
          <a:p>
            <a:pPr marL="863600" marR="0" lvl="1"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Text cell</a:t>
            </a:r>
            <a:endParaRPr sz="1600" b="0" i="0" u="none" strike="noStrike" cap="none">
              <a:solidFill>
                <a:srgbClr val="000000"/>
              </a:solidFill>
              <a:latin typeface="Arial"/>
              <a:ea typeface="Arial"/>
              <a:cs typeface="Arial"/>
              <a:sym typeface="Arial"/>
            </a:endParaRPr>
          </a:p>
        </p:txBody>
      </p:sp>
      <p:sp>
        <p:nvSpPr>
          <p:cNvPr id="2" name="Arrow: Pentagon 1">
            <a:extLst>
              <a:ext uri="{FF2B5EF4-FFF2-40B4-BE49-F238E27FC236}">
                <a16:creationId xmlns:a16="http://schemas.microsoft.com/office/drawing/2014/main" id="{0FBA7EF6-7F47-6275-6038-ED06A071157E}"/>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36"/>
          <p:cNvPicPr preferRelativeResize="0">
            <a:picLocks noGrp="1"/>
          </p:cNvPicPr>
          <p:nvPr>
            <p:ph type="pic" idx="2"/>
          </p:nvPr>
        </p:nvPicPr>
        <p:blipFill rotWithShape="1">
          <a:blip r:embed="rId3">
            <a:alphaModFix/>
          </a:blip>
          <a:srcRect/>
          <a:stretch/>
        </p:blipFill>
        <p:spPr>
          <a:xfrm>
            <a:off x="911225" y="3429000"/>
            <a:ext cx="4400550" cy="1990725"/>
          </a:xfrm>
          <a:prstGeom prst="rect">
            <a:avLst/>
          </a:prstGeom>
          <a:noFill/>
          <a:ln>
            <a:noFill/>
          </a:ln>
        </p:spPr>
      </p:pic>
      <p:sp>
        <p:nvSpPr>
          <p:cNvPr id="538" name="Google Shape;538;p36"/>
          <p:cNvSpPr/>
          <p:nvPr/>
        </p:nvSpPr>
        <p:spPr>
          <a:xfrm>
            <a:off x="450215" y="1042035"/>
            <a:ext cx="559308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 - Code Cell</a:t>
            </a:r>
            <a:endParaRPr sz="1800" b="0" i="0" u="none" strike="noStrike" cap="none">
              <a:solidFill>
                <a:srgbClr val="434343"/>
              </a:solidFill>
              <a:latin typeface="Calibri"/>
              <a:ea typeface="Calibri"/>
              <a:cs typeface="Calibri"/>
              <a:sym typeface="Calibri"/>
            </a:endParaRPr>
          </a:p>
        </p:txBody>
      </p:sp>
      <p:sp>
        <p:nvSpPr>
          <p:cNvPr id="539" name="Google Shape;539;p36"/>
          <p:cNvSpPr txBox="1"/>
          <p:nvPr/>
        </p:nvSpPr>
        <p:spPr>
          <a:xfrm>
            <a:off x="479425" y="1700530"/>
            <a:ext cx="11256645" cy="107632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Di dalam code cell terdapat sebuah tombol “play” sebelah kiri yang berfungsi untuk mengeksekusi </a:t>
            </a:r>
            <a:r>
              <a:rPr lang="en-US" sz="1600" b="0" i="1" u="none" strike="noStrike" cap="none">
                <a:solidFill>
                  <a:srgbClr val="000000"/>
                </a:solidFill>
                <a:latin typeface="Arial"/>
                <a:ea typeface="Arial"/>
                <a:cs typeface="Arial"/>
                <a:sym typeface="Arial"/>
              </a:rPr>
              <a:t>code. </a:t>
            </a:r>
            <a:r>
              <a:rPr lang="en-US" sz="1600" b="0" i="0" u="none" strike="noStrike" cap="none">
                <a:solidFill>
                  <a:srgbClr val="000000"/>
                </a:solidFill>
                <a:latin typeface="Arial"/>
                <a:ea typeface="Arial"/>
                <a:cs typeface="Arial"/>
                <a:sym typeface="Arial"/>
              </a:rPr>
              <a:t>Setelah </a:t>
            </a:r>
            <a:r>
              <a:rPr lang="en-US" sz="1600" b="0" i="1" u="none" strike="noStrike" cap="none">
                <a:solidFill>
                  <a:srgbClr val="000000"/>
                </a:solidFill>
                <a:latin typeface="Arial"/>
                <a:ea typeface="Arial"/>
                <a:cs typeface="Arial"/>
                <a:sym typeface="Arial"/>
              </a:rPr>
              <a:t>run</a:t>
            </a:r>
            <a:r>
              <a:rPr lang="en-US" sz="1600" b="0" i="0" u="none" strike="noStrike" cap="none">
                <a:solidFill>
                  <a:srgbClr val="000000"/>
                </a:solidFill>
                <a:latin typeface="Arial"/>
                <a:ea typeface="Arial"/>
                <a:cs typeface="Arial"/>
                <a:sym typeface="Arial"/>
              </a:rPr>
              <a:t> maka hasil dari </a:t>
            </a:r>
            <a:r>
              <a:rPr lang="en-US" sz="1600" b="0" i="1" u="none" strike="noStrike" cap="none">
                <a:solidFill>
                  <a:srgbClr val="000000"/>
                </a:solidFill>
                <a:latin typeface="Arial"/>
                <a:ea typeface="Arial"/>
                <a:cs typeface="Arial"/>
                <a:sym typeface="Arial"/>
              </a:rPr>
              <a:t>code</a:t>
            </a:r>
            <a:r>
              <a:rPr lang="en-US" sz="1600" b="0" i="0" u="none" strike="noStrike" cap="none">
                <a:solidFill>
                  <a:srgbClr val="000000"/>
                </a:solidFill>
                <a:latin typeface="Arial"/>
                <a:ea typeface="Arial"/>
                <a:cs typeface="Arial"/>
                <a:sym typeface="Arial"/>
              </a:rPr>
              <a:t> tersebut akan ditampilkan di bawah </a:t>
            </a:r>
            <a:r>
              <a:rPr lang="en-US" sz="1600" b="0" i="1" u="none" strike="noStrike" cap="none">
                <a:solidFill>
                  <a:srgbClr val="000000"/>
                </a:solidFill>
                <a:latin typeface="Arial"/>
                <a:ea typeface="Arial"/>
                <a:cs typeface="Arial"/>
                <a:sym typeface="Arial"/>
              </a:rPr>
              <a:t>cell. </a:t>
            </a:r>
            <a:endParaRPr sz="1600" b="0" i="1"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1"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1" u="none" strike="noStrike" cap="none">
                <a:solidFill>
                  <a:srgbClr val="000000"/>
                </a:solidFill>
                <a:latin typeface="Arial"/>
                <a:ea typeface="Arial"/>
                <a:cs typeface="Arial"/>
                <a:sym typeface="Arial"/>
              </a:rPr>
              <a:t>Short cut </a:t>
            </a:r>
            <a:r>
              <a:rPr lang="en-US" sz="1600" b="0" i="0" u="none" strike="noStrike" cap="none">
                <a:solidFill>
                  <a:srgbClr val="000000"/>
                </a:solidFill>
                <a:latin typeface="Arial"/>
                <a:ea typeface="Arial"/>
                <a:cs typeface="Arial"/>
                <a:sym typeface="Arial"/>
              </a:rPr>
              <a:t>untuk </a:t>
            </a:r>
            <a:r>
              <a:rPr lang="en-US" sz="1600" b="0" i="1" u="none" strike="noStrike" cap="none">
                <a:solidFill>
                  <a:srgbClr val="000000"/>
                </a:solidFill>
                <a:latin typeface="Arial"/>
                <a:ea typeface="Arial"/>
                <a:cs typeface="Arial"/>
                <a:sym typeface="Arial"/>
              </a:rPr>
              <a:t>run cell </a:t>
            </a:r>
            <a:r>
              <a:rPr lang="en-US" sz="1600" b="0" i="0" u="none" strike="noStrike" cap="none">
                <a:solidFill>
                  <a:srgbClr val="000000"/>
                </a:solidFill>
                <a:latin typeface="Arial"/>
                <a:ea typeface="Arial"/>
                <a:cs typeface="Arial"/>
                <a:sym typeface="Arial"/>
              </a:rPr>
              <a:t>dapat menekan Ctrl + Enter</a:t>
            </a:r>
            <a:endParaRPr sz="1600" b="0" i="0" u="none" strike="noStrike" cap="none">
              <a:solidFill>
                <a:srgbClr val="000000"/>
              </a:solidFill>
              <a:latin typeface="Arial"/>
              <a:ea typeface="Arial"/>
              <a:cs typeface="Arial"/>
              <a:sym typeface="Arial"/>
            </a:endParaRPr>
          </a:p>
        </p:txBody>
      </p:sp>
      <p:cxnSp>
        <p:nvCxnSpPr>
          <p:cNvPr id="540" name="Google Shape;540;p36"/>
          <p:cNvCxnSpPr/>
          <p:nvPr/>
        </p:nvCxnSpPr>
        <p:spPr>
          <a:xfrm rot="10800000" flipH="1">
            <a:off x="695325" y="3789045"/>
            <a:ext cx="432435" cy="720090"/>
          </a:xfrm>
          <a:prstGeom prst="straightConnector1">
            <a:avLst/>
          </a:prstGeom>
          <a:noFill/>
          <a:ln w="28575" cap="flat" cmpd="sng">
            <a:solidFill>
              <a:srgbClr val="C00000"/>
            </a:solidFill>
            <a:prstDash val="solid"/>
            <a:round/>
            <a:headEnd type="none" w="sm" len="sm"/>
            <a:tailEnd type="stealth" w="med" len="med"/>
          </a:ln>
        </p:spPr>
      </p:cxnSp>
      <p:pic>
        <p:nvPicPr>
          <p:cNvPr id="541" name="Google Shape;541;p36"/>
          <p:cNvPicPr preferRelativeResize="0"/>
          <p:nvPr/>
        </p:nvPicPr>
        <p:blipFill rotWithShape="1">
          <a:blip r:embed="rId4">
            <a:alphaModFix/>
          </a:blip>
          <a:srcRect/>
          <a:stretch/>
        </p:blipFill>
        <p:spPr>
          <a:xfrm>
            <a:off x="6240145" y="3429000"/>
            <a:ext cx="5495925" cy="2324100"/>
          </a:xfrm>
          <a:prstGeom prst="rect">
            <a:avLst/>
          </a:prstGeom>
          <a:noFill/>
          <a:ln>
            <a:noFill/>
          </a:ln>
        </p:spPr>
      </p:pic>
      <p:cxnSp>
        <p:nvCxnSpPr>
          <p:cNvPr id="542" name="Google Shape;542;p36"/>
          <p:cNvCxnSpPr/>
          <p:nvPr/>
        </p:nvCxnSpPr>
        <p:spPr>
          <a:xfrm rot="10800000" flipH="1">
            <a:off x="6527800" y="5661025"/>
            <a:ext cx="307975" cy="288290"/>
          </a:xfrm>
          <a:prstGeom prst="straightConnector1">
            <a:avLst/>
          </a:prstGeom>
          <a:noFill/>
          <a:ln w="28575" cap="flat" cmpd="sng">
            <a:solidFill>
              <a:srgbClr val="C00000"/>
            </a:solidFill>
            <a:prstDash val="solid"/>
            <a:round/>
            <a:headEnd type="none" w="sm" len="sm"/>
            <a:tailEnd type="stealth" w="med" len="med"/>
          </a:ln>
        </p:spPr>
      </p:cxnSp>
      <p:sp>
        <p:nvSpPr>
          <p:cNvPr id="543" name="Google Shape;543;p36"/>
          <p:cNvSpPr txBox="1"/>
          <p:nvPr/>
        </p:nvSpPr>
        <p:spPr>
          <a:xfrm>
            <a:off x="335280" y="4509135"/>
            <a:ext cx="758825" cy="337185"/>
          </a:xfrm>
          <a:prstGeom prst="rect">
            <a:avLst/>
          </a:prstGeom>
          <a:no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Run</a:t>
            </a:r>
            <a:endParaRPr sz="1600" b="0" i="0" u="none" strike="noStrike" cap="none">
              <a:solidFill>
                <a:srgbClr val="000000"/>
              </a:solidFill>
              <a:latin typeface="Arial"/>
              <a:ea typeface="Arial"/>
              <a:cs typeface="Arial"/>
              <a:sym typeface="Arial"/>
            </a:endParaRPr>
          </a:p>
        </p:txBody>
      </p:sp>
      <p:sp>
        <p:nvSpPr>
          <p:cNvPr id="544" name="Google Shape;544;p36"/>
          <p:cNvSpPr txBox="1"/>
          <p:nvPr/>
        </p:nvSpPr>
        <p:spPr>
          <a:xfrm>
            <a:off x="5447665" y="5805170"/>
            <a:ext cx="1113155" cy="337185"/>
          </a:xfrm>
          <a:prstGeom prst="rect">
            <a:avLst/>
          </a:prstGeom>
          <a:no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Output</a:t>
            </a:r>
            <a:endParaRPr sz="1600" b="0" i="0" u="none" strike="noStrike" cap="none">
              <a:solidFill>
                <a:srgbClr val="000000"/>
              </a:solidFill>
              <a:latin typeface="Arial"/>
              <a:ea typeface="Arial"/>
              <a:cs typeface="Arial"/>
              <a:sym typeface="Arial"/>
            </a:endParaRPr>
          </a:p>
        </p:txBody>
      </p:sp>
      <p:sp>
        <p:nvSpPr>
          <p:cNvPr id="545" name="Google Shape;545;p36"/>
          <p:cNvSpPr txBox="1"/>
          <p:nvPr/>
        </p:nvSpPr>
        <p:spPr>
          <a:xfrm>
            <a:off x="4367530" y="3933190"/>
            <a:ext cx="1316990" cy="583565"/>
          </a:xfrm>
          <a:prstGeom prst="rect">
            <a:avLst/>
          </a:prstGeom>
          <a:no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Input the code</a:t>
            </a:r>
            <a:endParaRPr sz="1600" b="0" i="0" u="none" strike="noStrike" cap="none">
              <a:solidFill>
                <a:srgbClr val="000000"/>
              </a:solidFill>
              <a:latin typeface="Arial"/>
              <a:ea typeface="Arial"/>
              <a:cs typeface="Arial"/>
              <a:sym typeface="Arial"/>
            </a:endParaRPr>
          </a:p>
        </p:txBody>
      </p:sp>
      <p:sp>
        <p:nvSpPr>
          <p:cNvPr id="2" name="Arrow: Pentagon 1">
            <a:extLst>
              <a:ext uri="{FF2B5EF4-FFF2-40B4-BE49-F238E27FC236}">
                <a16:creationId xmlns:a16="http://schemas.microsoft.com/office/drawing/2014/main" id="{2C93B1D1-27C0-2042-67FF-8E0EDCD4E536}"/>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37"/>
          <p:cNvPicPr preferRelativeResize="0">
            <a:picLocks noGrp="1"/>
          </p:cNvPicPr>
          <p:nvPr>
            <p:ph type="pic" idx="2"/>
          </p:nvPr>
        </p:nvPicPr>
        <p:blipFill rotWithShape="1">
          <a:blip r:embed="rId3">
            <a:alphaModFix/>
          </a:blip>
          <a:srcRect/>
          <a:stretch/>
        </p:blipFill>
        <p:spPr>
          <a:xfrm>
            <a:off x="3143885" y="3284855"/>
            <a:ext cx="6172200" cy="1083310"/>
          </a:xfrm>
          <a:prstGeom prst="rect">
            <a:avLst/>
          </a:prstGeom>
          <a:noFill/>
          <a:ln w="9525" cap="flat" cmpd="sng">
            <a:solidFill>
              <a:srgbClr val="666666"/>
            </a:solidFill>
            <a:prstDash val="solid"/>
            <a:round/>
            <a:headEnd type="none" w="sm" len="sm"/>
            <a:tailEnd type="none" w="sm" len="sm"/>
          </a:ln>
        </p:spPr>
      </p:pic>
      <p:sp>
        <p:nvSpPr>
          <p:cNvPr id="552" name="Google Shape;552;p37"/>
          <p:cNvSpPr/>
          <p:nvPr/>
        </p:nvSpPr>
        <p:spPr>
          <a:xfrm>
            <a:off x="450215" y="1042035"/>
            <a:ext cx="559308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 - Text Cell</a:t>
            </a:r>
            <a:endParaRPr sz="1800" b="0" i="0" u="none" strike="noStrike" cap="none">
              <a:solidFill>
                <a:srgbClr val="434343"/>
              </a:solidFill>
              <a:latin typeface="Calibri"/>
              <a:ea typeface="Calibri"/>
              <a:cs typeface="Calibri"/>
              <a:sym typeface="Calibri"/>
            </a:endParaRPr>
          </a:p>
        </p:txBody>
      </p:sp>
      <p:sp>
        <p:nvSpPr>
          <p:cNvPr id="553" name="Google Shape;553;p37"/>
          <p:cNvSpPr txBox="1"/>
          <p:nvPr/>
        </p:nvSpPr>
        <p:spPr>
          <a:xfrm>
            <a:off x="479425" y="1700530"/>
            <a:ext cx="11256645" cy="1322070"/>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Jika ada kebutuhan untuk menambahkan teks di luar </a:t>
            </a:r>
            <a:r>
              <a:rPr lang="en-US" sz="1600" b="0" i="1" u="none" strike="noStrike" cap="none">
                <a:solidFill>
                  <a:srgbClr val="000000"/>
                </a:solidFill>
                <a:latin typeface="Arial"/>
                <a:ea typeface="Arial"/>
                <a:cs typeface="Arial"/>
                <a:sym typeface="Arial"/>
              </a:rPr>
              <a:t>code cell</a:t>
            </a:r>
            <a:r>
              <a:rPr lang="en-US" sz="1600" b="0" i="0" u="none" strike="noStrike" cap="none">
                <a:solidFill>
                  <a:srgbClr val="000000"/>
                </a:solidFill>
                <a:latin typeface="Arial"/>
                <a:ea typeface="Arial"/>
                <a:cs typeface="Arial"/>
                <a:sym typeface="Arial"/>
              </a:rPr>
              <a:t>, atau mungkin </a:t>
            </a:r>
            <a:r>
              <a:rPr lang="en-US" sz="1600" b="0" i="1" u="none" strike="noStrike" cap="none">
                <a:solidFill>
                  <a:srgbClr val="000000"/>
                </a:solidFill>
                <a:latin typeface="Arial"/>
                <a:ea typeface="Arial"/>
                <a:cs typeface="Arial"/>
                <a:sym typeface="Arial"/>
              </a:rPr>
              <a:t>image </a:t>
            </a:r>
            <a:r>
              <a:rPr lang="en-US" sz="1600" b="0" i="0" u="none" strike="noStrike" cap="none">
                <a:solidFill>
                  <a:srgbClr val="000000"/>
                </a:solidFill>
                <a:latin typeface="Arial"/>
                <a:ea typeface="Arial"/>
                <a:cs typeface="Arial"/>
                <a:sym typeface="Arial"/>
              </a:rPr>
              <a:t>dan </a:t>
            </a:r>
            <a:r>
              <a:rPr lang="en-US" sz="1600" b="0" i="1" u="none" strike="noStrike" cap="none">
                <a:solidFill>
                  <a:srgbClr val="000000"/>
                </a:solidFill>
                <a:latin typeface="Arial"/>
                <a:ea typeface="Arial"/>
                <a:cs typeface="Arial"/>
                <a:sym typeface="Arial"/>
              </a:rPr>
              <a:t>link</a:t>
            </a:r>
            <a:r>
              <a:rPr lang="en-US" sz="1600" b="0" i="0" u="none" strike="noStrike" cap="none">
                <a:solidFill>
                  <a:srgbClr val="000000"/>
                </a:solidFill>
                <a:latin typeface="Arial"/>
                <a:ea typeface="Arial"/>
                <a:cs typeface="Arial"/>
                <a:sym typeface="Arial"/>
              </a:rPr>
              <a:t> untuk menambahkan informasi dari pekerjaan yang sedang kita lakukan, maka Text </a:t>
            </a:r>
            <a:r>
              <a:rPr lang="en-US" sz="1600" b="0" i="1" u="none" strike="noStrike" cap="none">
                <a:solidFill>
                  <a:srgbClr val="000000"/>
                </a:solidFill>
                <a:latin typeface="Arial"/>
                <a:ea typeface="Arial"/>
                <a:cs typeface="Arial"/>
                <a:sym typeface="Arial"/>
              </a:rPr>
              <a:t>cell </a:t>
            </a:r>
            <a:r>
              <a:rPr lang="en-US" sz="1600" b="0" i="0" u="none" strike="noStrike" cap="none">
                <a:solidFill>
                  <a:srgbClr val="000000"/>
                </a:solidFill>
                <a:latin typeface="Arial"/>
                <a:ea typeface="Arial"/>
                <a:cs typeface="Arial"/>
                <a:sym typeface="Arial"/>
              </a:rPr>
              <a:t>dapat digunakan. </a:t>
            </a:r>
            <a:endParaRPr sz="16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Tambahkan cell baru dengan klik +Text di pojok kiri atas atau geser kursor ke arah bagian bawah Cell, lalu muncul pilihan +Code dan +Text.</a:t>
            </a:r>
            <a:endParaRPr sz="1600" b="0" i="0" u="none" strike="noStrike" cap="none">
              <a:solidFill>
                <a:srgbClr val="000000"/>
              </a:solidFill>
              <a:latin typeface="Arial"/>
              <a:ea typeface="Arial"/>
              <a:cs typeface="Arial"/>
              <a:sym typeface="Arial"/>
            </a:endParaRPr>
          </a:p>
        </p:txBody>
      </p:sp>
      <p:sp>
        <p:nvSpPr>
          <p:cNvPr id="554" name="Google Shape;554;p37"/>
          <p:cNvSpPr txBox="1"/>
          <p:nvPr/>
        </p:nvSpPr>
        <p:spPr>
          <a:xfrm>
            <a:off x="6240145" y="4486275"/>
            <a:ext cx="1113155" cy="337185"/>
          </a:xfrm>
          <a:prstGeom prst="rect">
            <a:avLst/>
          </a:prstGeom>
          <a:no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Output</a:t>
            </a:r>
            <a:endParaRPr sz="1600" b="0" i="0" u="none" strike="noStrike" cap="none">
              <a:solidFill>
                <a:srgbClr val="000000"/>
              </a:solidFill>
              <a:latin typeface="Arial"/>
              <a:ea typeface="Arial"/>
              <a:cs typeface="Arial"/>
              <a:sym typeface="Arial"/>
            </a:endParaRPr>
          </a:p>
        </p:txBody>
      </p:sp>
      <p:sp>
        <p:nvSpPr>
          <p:cNvPr id="555" name="Google Shape;555;p37"/>
          <p:cNvSpPr txBox="1"/>
          <p:nvPr/>
        </p:nvSpPr>
        <p:spPr>
          <a:xfrm>
            <a:off x="2855595" y="4293235"/>
            <a:ext cx="1316990" cy="583565"/>
          </a:xfrm>
          <a:prstGeom prst="rect">
            <a:avLst/>
          </a:prstGeom>
          <a:no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Input the text</a:t>
            </a:r>
            <a:endParaRPr sz="1600" b="0" i="0" u="none" strike="noStrike" cap="none">
              <a:solidFill>
                <a:srgbClr val="000000"/>
              </a:solidFill>
              <a:latin typeface="Arial"/>
              <a:ea typeface="Arial"/>
              <a:cs typeface="Arial"/>
              <a:sym typeface="Arial"/>
            </a:endParaRPr>
          </a:p>
        </p:txBody>
      </p:sp>
      <p:pic>
        <p:nvPicPr>
          <p:cNvPr id="556" name="Google Shape;556;p37"/>
          <p:cNvPicPr preferRelativeResize="0"/>
          <p:nvPr/>
        </p:nvPicPr>
        <p:blipFill rotWithShape="1">
          <a:blip r:embed="rId4">
            <a:alphaModFix/>
          </a:blip>
          <a:srcRect/>
          <a:stretch/>
        </p:blipFill>
        <p:spPr>
          <a:xfrm>
            <a:off x="3071495" y="5157470"/>
            <a:ext cx="6214745" cy="845185"/>
          </a:xfrm>
          <a:prstGeom prst="rect">
            <a:avLst/>
          </a:prstGeom>
          <a:noFill/>
          <a:ln w="9525" cap="flat" cmpd="sng">
            <a:solidFill>
              <a:srgbClr val="666666"/>
            </a:solidFill>
            <a:prstDash val="solid"/>
            <a:round/>
            <a:headEnd type="none" w="sm" len="sm"/>
            <a:tailEnd type="none" w="sm" len="sm"/>
          </a:ln>
        </p:spPr>
      </p:pic>
      <p:sp>
        <p:nvSpPr>
          <p:cNvPr id="557" name="Google Shape;557;p37"/>
          <p:cNvSpPr txBox="1"/>
          <p:nvPr/>
        </p:nvSpPr>
        <p:spPr>
          <a:xfrm>
            <a:off x="180340" y="5229225"/>
            <a:ext cx="2708275" cy="337185"/>
          </a:xfrm>
          <a:prstGeom prst="rect">
            <a:avLst/>
          </a:prstGeom>
          <a:noFill/>
          <a:ln>
            <a:noFill/>
          </a:ln>
        </p:spPr>
        <p:txBody>
          <a:bodyPr spcFirstLastPara="1" wrap="square" lIns="91425" tIns="45700" rIns="91425" bIns="45700" anchor="t" anchorCtr="0">
            <a:spAutoFit/>
          </a:bodyPr>
          <a:lstStyle/>
          <a:p>
            <a:pPr marL="120650" marR="0" lvl="0" indent="0" algn="r" rtl="0">
              <a:lnSpc>
                <a:spcPct val="10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Perbedaan Code Cell</a:t>
            </a:r>
            <a:endParaRPr sz="1600" b="0" i="0" u="none" strike="noStrike" cap="none">
              <a:solidFill>
                <a:srgbClr val="000000"/>
              </a:solidFill>
              <a:latin typeface="Arial"/>
              <a:ea typeface="Arial"/>
              <a:cs typeface="Arial"/>
              <a:sym typeface="Arial"/>
            </a:endParaRPr>
          </a:p>
        </p:txBody>
      </p:sp>
      <p:sp>
        <p:nvSpPr>
          <p:cNvPr id="558" name="Google Shape;558;p37"/>
          <p:cNvSpPr txBox="1"/>
          <p:nvPr/>
        </p:nvSpPr>
        <p:spPr>
          <a:xfrm>
            <a:off x="1454150" y="5589270"/>
            <a:ext cx="1401445" cy="337185"/>
          </a:xfrm>
          <a:prstGeom prst="rect">
            <a:avLst/>
          </a:prstGeom>
          <a:noFill/>
          <a:ln>
            <a:noFill/>
          </a:ln>
        </p:spPr>
        <p:txBody>
          <a:bodyPr spcFirstLastPara="1" wrap="square" lIns="91425" tIns="45700" rIns="91425" bIns="45700" anchor="t" anchorCtr="0">
            <a:spAutoFit/>
          </a:bodyPr>
          <a:lstStyle/>
          <a:p>
            <a:pPr marL="120650" marR="0" lvl="0" indent="0" algn="r" rtl="0">
              <a:lnSpc>
                <a:spcPct val="10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Text Cell</a:t>
            </a:r>
            <a:endParaRPr sz="1600" b="0" i="0" u="none" strike="noStrike" cap="none">
              <a:solidFill>
                <a:srgbClr val="000000"/>
              </a:solidFill>
              <a:latin typeface="Arial"/>
              <a:ea typeface="Arial"/>
              <a:cs typeface="Arial"/>
              <a:sym typeface="Arial"/>
            </a:endParaRPr>
          </a:p>
        </p:txBody>
      </p:sp>
      <p:cxnSp>
        <p:nvCxnSpPr>
          <p:cNvPr id="559" name="Google Shape;559;p37"/>
          <p:cNvCxnSpPr/>
          <p:nvPr/>
        </p:nvCxnSpPr>
        <p:spPr>
          <a:xfrm>
            <a:off x="2855595" y="5397500"/>
            <a:ext cx="327025" cy="0"/>
          </a:xfrm>
          <a:prstGeom prst="straightConnector1">
            <a:avLst/>
          </a:prstGeom>
          <a:noFill/>
          <a:ln w="28575" cap="flat" cmpd="sng">
            <a:solidFill>
              <a:srgbClr val="C00000"/>
            </a:solidFill>
            <a:prstDash val="solid"/>
            <a:round/>
            <a:headEnd type="none" w="sm" len="sm"/>
            <a:tailEnd type="stealth" w="med" len="med"/>
          </a:ln>
        </p:spPr>
      </p:cxnSp>
      <p:cxnSp>
        <p:nvCxnSpPr>
          <p:cNvPr id="560" name="Google Shape;560;p37"/>
          <p:cNvCxnSpPr/>
          <p:nvPr/>
        </p:nvCxnSpPr>
        <p:spPr>
          <a:xfrm>
            <a:off x="2855595" y="5758180"/>
            <a:ext cx="327025" cy="0"/>
          </a:xfrm>
          <a:prstGeom prst="straightConnector1">
            <a:avLst/>
          </a:prstGeom>
          <a:noFill/>
          <a:ln w="28575" cap="flat" cmpd="sng">
            <a:solidFill>
              <a:srgbClr val="C00000"/>
            </a:solidFill>
            <a:prstDash val="solid"/>
            <a:round/>
            <a:headEnd type="none" w="sm" len="sm"/>
            <a:tailEnd type="stealth" w="med" len="med"/>
          </a:ln>
        </p:spPr>
      </p:cxnSp>
      <p:sp>
        <p:nvSpPr>
          <p:cNvPr id="2" name="Arrow: Pentagon 1">
            <a:extLst>
              <a:ext uri="{FF2B5EF4-FFF2-40B4-BE49-F238E27FC236}">
                <a16:creationId xmlns:a16="http://schemas.microsoft.com/office/drawing/2014/main" id="{3F9D0408-A46C-DE26-6048-7F7DBCEF5709}"/>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38"/>
          <p:cNvSpPr txBox="1"/>
          <p:nvPr/>
        </p:nvSpPr>
        <p:spPr>
          <a:xfrm>
            <a:off x="450215" y="1484630"/>
            <a:ext cx="11256645" cy="1198880"/>
          </a:xfrm>
          <a:prstGeom prst="rect">
            <a:avLst/>
          </a:prstGeom>
          <a:noFill/>
          <a:ln>
            <a:noFill/>
          </a:ln>
        </p:spPr>
        <p:txBody>
          <a:bodyPr spcFirstLastPara="1" wrap="square" lIns="91425" tIns="45700" rIns="91425" bIns="45700" anchor="t" anchorCtr="0">
            <a:spAutoFit/>
          </a:bodyPr>
          <a:lstStyle/>
          <a:p>
            <a:pPr marL="406400" marR="0" lvl="0" indent="-285750" algn="l" rtl="0">
              <a:lnSpc>
                <a:spcPct val="15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Membaca file di Colab dibagi menjadi dua cara antara lain sbb:</a:t>
            </a:r>
            <a:endParaRPr sz="1600" b="0" i="0" u="none" strike="noStrike" cap="none">
              <a:solidFill>
                <a:srgbClr val="000000"/>
              </a:solidFill>
              <a:latin typeface="Arial"/>
              <a:ea typeface="Arial"/>
              <a:cs typeface="Arial"/>
              <a:sym typeface="Arial"/>
            </a:endParaRPr>
          </a:p>
          <a:p>
            <a:pPr marL="749935" marR="0" lvl="0" indent="-365125" algn="l" rtl="0">
              <a:lnSpc>
                <a:spcPct val="150000"/>
              </a:lnSpc>
              <a:spcBef>
                <a:spcPts val="0"/>
              </a:spcBef>
              <a:spcAft>
                <a:spcPts val="0"/>
              </a:spcAft>
              <a:buClr>
                <a:srgbClr val="000000"/>
              </a:buClr>
              <a:buSzPts val="1400"/>
              <a:buFont typeface="Arial"/>
              <a:buAutoNum type="arabicPeriod"/>
            </a:pPr>
            <a:r>
              <a:rPr lang="en-US" sz="1600" b="0" i="0" u="none" strike="noStrike" cap="none">
                <a:solidFill>
                  <a:srgbClr val="000000"/>
                </a:solidFill>
                <a:latin typeface="Arial"/>
                <a:ea typeface="Arial"/>
                <a:cs typeface="Arial"/>
                <a:sym typeface="Arial"/>
              </a:rPr>
              <a:t>Upload file dataset ke dalam Google Colab (contoh: menggunakan dataset weather.csv)</a:t>
            </a:r>
            <a:endParaRPr sz="1600" b="0" i="0" u="none" strike="noStrike" cap="none">
              <a:solidFill>
                <a:srgbClr val="000000"/>
              </a:solidFill>
              <a:latin typeface="Arial"/>
              <a:ea typeface="Arial"/>
              <a:cs typeface="Arial"/>
              <a:sym typeface="Arial"/>
            </a:endParaRPr>
          </a:p>
          <a:p>
            <a:pPr marL="749935" marR="0" lvl="0" indent="-365125" algn="l" rtl="0">
              <a:lnSpc>
                <a:spcPct val="150000"/>
              </a:lnSpc>
              <a:spcBef>
                <a:spcPts val="0"/>
              </a:spcBef>
              <a:spcAft>
                <a:spcPts val="0"/>
              </a:spcAft>
              <a:buClr>
                <a:srgbClr val="000000"/>
              </a:buClr>
              <a:buSzPts val="1400"/>
              <a:buFont typeface="Arial"/>
              <a:buAutoNum type="arabicPeriod"/>
            </a:pPr>
            <a:r>
              <a:rPr lang="en-US" sz="1600" b="0" i="0" u="none" strike="noStrike" cap="none">
                <a:solidFill>
                  <a:srgbClr val="A5A5A5"/>
                </a:solidFill>
                <a:latin typeface="Arial"/>
                <a:ea typeface="Arial"/>
                <a:cs typeface="Arial"/>
                <a:sym typeface="Arial"/>
              </a:rPr>
              <a:t>Melakukan Mount Drive untuk integrasi dataset yang telah tersedia di dalam Google Drive ke dalam Google Colab </a:t>
            </a:r>
            <a:endParaRPr sz="1600" b="0" i="0" u="none" strike="noStrike" cap="none">
              <a:solidFill>
                <a:srgbClr val="A5A5A5"/>
              </a:solidFill>
              <a:latin typeface="Arial"/>
              <a:ea typeface="Arial"/>
              <a:cs typeface="Arial"/>
              <a:sym typeface="Arial"/>
            </a:endParaRPr>
          </a:p>
        </p:txBody>
      </p:sp>
      <p:sp>
        <p:nvSpPr>
          <p:cNvPr id="567" name="Google Shape;567;p38"/>
          <p:cNvSpPr/>
          <p:nvPr/>
        </p:nvSpPr>
        <p:spPr>
          <a:xfrm>
            <a:off x="450215" y="1042035"/>
            <a:ext cx="559308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 - Reading the dataset</a:t>
            </a:r>
            <a:endParaRPr sz="1800" b="0" i="0" u="none" strike="noStrike" cap="none">
              <a:solidFill>
                <a:srgbClr val="434343"/>
              </a:solidFill>
              <a:latin typeface="Calibri"/>
              <a:ea typeface="Calibri"/>
              <a:cs typeface="Calibri"/>
              <a:sym typeface="Calibri"/>
            </a:endParaRPr>
          </a:p>
        </p:txBody>
      </p:sp>
      <p:pic>
        <p:nvPicPr>
          <p:cNvPr id="568" name="Google Shape;568;p38"/>
          <p:cNvPicPr preferRelativeResize="0">
            <a:picLocks noGrp="1"/>
          </p:cNvPicPr>
          <p:nvPr>
            <p:ph type="pic" idx="2"/>
          </p:nvPr>
        </p:nvPicPr>
        <p:blipFill rotWithShape="1">
          <a:blip r:embed="rId3">
            <a:alphaModFix/>
          </a:blip>
          <a:srcRect/>
          <a:stretch/>
        </p:blipFill>
        <p:spPr>
          <a:xfrm>
            <a:off x="911225" y="2736215"/>
            <a:ext cx="2903220" cy="2171065"/>
          </a:xfrm>
          <a:prstGeom prst="rect">
            <a:avLst/>
          </a:prstGeom>
          <a:noFill/>
          <a:ln w="9525" cap="flat" cmpd="sng">
            <a:solidFill>
              <a:srgbClr val="666666"/>
            </a:solidFill>
            <a:prstDash val="solid"/>
            <a:round/>
            <a:headEnd type="none" w="sm" len="sm"/>
            <a:tailEnd type="none" w="sm" len="sm"/>
          </a:ln>
        </p:spPr>
      </p:pic>
      <p:pic>
        <p:nvPicPr>
          <p:cNvPr id="569" name="Google Shape;569;p38"/>
          <p:cNvPicPr preferRelativeResize="0"/>
          <p:nvPr/>
        </p:nvPicPr>
        <p:blipFill rotWithShape="1">
          <a:blip r:embed="rId4">
            <a:alphaModFix/>
          </a:blip>
          <a:srcRect/>
          <a:stretch/>
        </p:blipFill>
        <p:spPr>
          <a:xfrm>
            <a:off x="4888865" y="3568065"/>
            <a:ext cx="3748405" cy="1141095"/>
          </a:xfrm>
          <a:prstGeom prst="rect">
            <a:avLst/>
          </a:prstGeom>
          <a:noFill/>
          <a:ln>
            <a:noFill/>
          </a:ln>
        </p:spPr>
      </p:pic>
      <p:pic>
        <p:nvPicPr>
          <p:cNvPr id="570" name="Google Shape;570;p38"/>
          <p:cNvPicPr preferRelativeResize="0"/>
          <p:nvPr/>
        </p:nvPicPr>
        <p:blipFill rotWithShape="1">
          <a:blip r:embed="rId5">
            <a:alphaModFix/>
          </a:blip>
          <a:srcRect/>
          <a:stretch/>
        </p:blipFill>
        <p:spPr>
          <a:xfrm>
            <a:off x="8976360" y="2797175"/>
            <a:ext cx="2673985" cy="3731895"/>
          </a:xfrm>
          <a:prstGeom prst="rect">
            <a:avLst/>
          </a:prstGeom>
          <a:noFill/>
          <a:ln w="9525" cap="flat" cmpd="sng">
            <a:solidFill>
              <a:srgbClr val="666666"/>
            </a:solidFill>
            <a:prstDash val="solid"/>
            <a:round/>
            <a:headEnd type="none" w="sm" len="sm"/>
            <a:tailEnd type="none" w="sm" len="sm"/>
          </a:ln>
        </p:spPr>
      </p:pic>
      <p:cxnSp>
        <p:nvCxnSpPr>
          <p:cNvPr id="571" name="Google Shape;571;p38"/>
          <p:cNvCxnSpPr/>
          <p:nvPr/>
        </p:nvCxnSpPr>
        <p:spPr>
          <a:xfrm flipH="1">
            <a:off x="1165860" y="4149090"/>
            <a:ext cx="825500" cy="421005"/>
          </a:xfrm>
          <a:prstGeom prst="straightConnector1">
            <a:avLst/>
          </a:prstGeom>
          <a:noFill/>
          <a:ln w="28575" cap="flat" cmpd="sng">
            <a:solidFill>
              <a:srgbClr val="C00000"/>
            </a:solidFill>
            <a:prstDash val="solid"/>
            <a:round/>
            <a:headEnd type="none" w="sm" len="sm"/>
            <a:tailEnd type="stealth" w="med" len="med"/>
          </a:ln>
        </p:spPr>
      </p:cxnSp>
      <p:cxnSp>
        <p:nvCxnSpPr>
          <p:cNvPr id="572" name="Google Shape;572;p38"/>
          <p:cNvCxnSpPr/>
          <p:nvPr/>
        </p:nvCxnSpPr>
        <p:spPr>
          <a:xfrm rot="10800000" flipH="1">
            <a:off x="8112125" y="4570095"/>
            <a:ext cx="71755" cy="514985"/>
          </a:xfrm>
          <a:prstGeom prst="straightConnector1">
            <a:avLst/>
          </a:prstGeom>
          <a:noFill/>
          <a:ln w="28575" cap="flat" cmpd="sng">
            <a:solidFill>
              <a:srgbClr val="C00000"/>
            </a:solidFill>
            <a:prstDash val="solid"/>
            <a:round/>
            <a:headEnd type="none" w="sm" len="sm"/>
            <a:tailEnd type="stealth" w="med" len="med"/>
          </a:ln>
        </p:spPr>
      </p:cxnSp>
      <p:cxnSp>
        <p:nvCxnSpPr>
          <p:cNvPr id="573" name="Google Shape;573;p38"/>
          <p:cNvCxnSpPr/>
          <p:nvPr/>
        </p:nvCxnSpPr>
        <p:spPr>
          <a:xfrm rot="10800000">
            <a:off x="10272395" y="4077335"/>
            <a:ext cx="431800" cy="575945"/>
          </a:xfrm>
          <a:prstGeom prst="straightConnector1">
            <a:avLst/>
          </a:prstGeom>
          <a:noFill/>
          <a:ln w="28575" cap="flat" cmpd="sng">
            <a:solidFill>
              <a:srgbClr val="C00000"/>
            </a:solidFill>
            <a:prstDash val="solid"/>
            <a:round/>
            <a:headEnd type="none" w="sm" len="sm"/>
            <a:tailEnd type="stealth" w="med" len="med"/>
          </a:ln>
        </p:spPr>
      </p:cxnSp>
      <p:sp>
        <p:nvSpPr>
          <p:cNvPr id="574" name="Google Shape;574;p38"/>
          <p:cNvSpPr/>
          <p:nvPr/>
        </p:nvSpPr>
        <p:spPr>
          <a:xfrm>
            <a:off x="686435" y="4714240"/>
            <a:ext cx="479425"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1</a:t>
            </a:r>
            <a:endParaRPr sz="1800" b="0" i="0" u="none" strike="noStrike" cap="none">
              <a:solidFill>
                <a:srgbClr val="434343"/>
              </a:solidFill>
              <a:latin typeface="Calibri"/>
              <a:ea typeface="Calibri"/>
              <a:cs typeface="Calibri"/>
              <a:sym typeface="Calibri"/>
            </a:endParaRPr>
          </a:p>
        </p:txBody>
      </p:sp>
      <p:sp>
        <p:nvSpPr>
          <p:cNvPr id="575" name="Google Shape;575;p38"/>
          <p:cNvSpPr/>
          <p:nvPr/>
        </p:nvSpPr>
        <p:spPr>
          <a:xfrm>
            <a:off x="8112125" y="3912235"/>
            <a:ext cx="479425"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3</a:t>
            </a:r>
            <a:endParaRPr sz="1800" b="0" i="0" u="none" strike="noStrike" cap="none">
              <a:solidFill>
                <a:srgbClr val="434343"/>
              </a:solidFill>
              <a:latin typeface="Calibri"/>
              <a:ea typeface="Calibri"/>
              <a:cs typeface="Calibri"/>
              <a:sym typeface="Calibri"/>
            </a:endParaRPr>
          </a:p>
        </p:txBody>
      </p:sp>
      <p:sp>
        <p:nvSpPr>
          <p:cNvPr id="576" name="Google Shape;576;p38"/>
          <p:cNvSpPr/>
          <p:nvPr/>
        </p:nvSpPr>
        <p:spPr>
          <a:xfrm>
            <a:off x="10416540" y="3696335"/>
            <a:ext cx="479425"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4</a:t>
            </a:r>
            <a:endParaRPr sz="1800" b="0" i="0" u="none" strike="noStrike" cap="none">
              <a:solidFill>
                <a:srgbClr val="434343"/>
              </a:solidFill>
              <a:latin typeface="Calibri"/>
              <a:ea typeface="Calibri"/>
              <a:cs typeface="Calibri"/>
              <a:sym typeface="Calibri"/>
            </a:endParaRPr>
          </a:p>
        </p:txBody>
      </p:sp>
      <p:pic>
        <p:nvPicPr>
          <p:cNvPr id="577" name="Google Shape;577;p38"/>
          <p:cNvPicPr preferRelativeResize="0"/>
          <p:nvPr/>
        </p:nvPicPr>
        <p:blipFill rotWithShape="1">
          <a:blip r:embed="rId6">
            <a:alphaModFix/>
          </a:blip>
          <a:srcRect/>
          <a:stretch/>
        </p:blipFill>
        <p:spPr>
          <a:xfrm>
            <a:off x="2159000" y="4437380"/>
            <a:ext cx="2390775" cy="1990725"/>
          </a:xfrm>
          <a:prstGeom prst="rect">
            <a:avLst/>
          </a:prstGeom>
          <a:noFill/>
          <a:ln w="9525" cap="flat" cmpd="sng">
            <a:solidFill>
              <a:srgbClr val="666666"/>
            </a:solidFill>
            <a:prstDash val="solid"/>
            <a:round/>
            <a:headEnd type="none" w="sm" len="sm"/>
            <a:tailEnd type="none" w="sm" len="sm"/>
          </a:ln>
        </p:spPr>
      </p:pic>
      <p:sp>
        <p:nvSpPr>
          <p:cNvPr id="2" name="Arrow: Pentagon 1">
            <a:extLst>
              <a:ext uri="{FF2B5EF4-FFF2-40B4-BE49-F238E27FC236}">
                <a16:creationId xmlns:a16="http://schemas.microsoft.com/office/drawing/2014/main" id="{E88BAF41-5F84-EDA3-4B8A-47A01EE8FE94}"/>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animEffect transition="in" filter="fade">
                                      <p:cBhvr>
                                        <p:cTn id="7" dur="500"/>
                                        <p:tgtEl>
                                          <p:spTgt spid="568"/>
                                        </p:tgtEl>
                                      </p:cBhvr>
                                    </p:animEffect>
                                  </p:childTnLst>
                                </p:cTn>
                              </p:par>
                              <p:par>
                                <p:cTn id="8" presetID="10" presetClass="entr" presetSubtype="0"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Effect transition="in" filter="fade">
                                      <p:cBhvr>
                                        <p:cTn id="10" dur="500"/>
                                        <p:tgtEl>
                                          <p:spTgt spid="571"/>
                                        </p:tgtEl>
                                      </p:cBhvr>
                                    </p:animEffect>
                                  </p:childTnLst>
                                </p:cTn>
                              </p:par>
                              <p:par>
                                <p:cTn id="11" presetID="10" presetClass="entr" presetSubtype="0" fill="hold" nodeType="withEffect">
                                  <p:stCondLst>
                                    <p:cond delay="0"/>
                                  </p:stCondLst>
                                  <p:childTnLst>
                                    <p:set>
                                      <p:cBhvr>
                                        <p:cTn id="12" dur="1" fill="hold">
                                          <p:stCondLst>
                                            <p:cond delay="0"/>
                                          </p:stCondLst>
                                        </p:cTn>
                                        <p:tgtEl>
                                          <p:spTgt spid="574"/>
                                        </p:tgtEl>
                                        <p:attrNameLst>
                                          <p:attrName>style.visibility</p:attrName>
                                        </p:attrNameLst>
                                      </p:cBhvr>
                                      <p:to>
                                        <p:strVal val="visible"/>
                                      </p:to>
                                    </p:set>
                                    <p:animEffect transition="in" filter="fade">
                                      <p:cBhvr>
                                        <p:cTn id="13" dur="500"/>
                                        <p:tgtEl>
                                          <p:spTgt spid="5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77"/>
                                        </p:tgtEl>
                                        <p:attrNameLst>
                                          <p:attrName>style.visibility</p:attrName>
                                        </p:attrNameLst>
                                      </p:cBhvr>
                                      <p:to>
                                        <p:strVal val="visible"/>
                                      </p:to>
                                    </p:set>
                                    <p:animEffect transition="in" filter="fade">
                                      <p:cBhvr>
                                        <p:cTn id="18" dur="500"/>
                                        <p:tgtEl>
                                          <p:spTgt spid="5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9"/>
                                        </p:tgtEl>
                                        <p:attrNameLst>
                                          <p:attrName>style.visibility</p:attrName>
                                        </p:attrNameLst>
                                      </p:cBhvr>
                                      <p:to>
                                        <p:strVal val="visible"/>
                                      </p:to>
                                    </p:set>
                                    <p:animEffect transition="in" filter="fade">
                                      <p:cBhvr>
                                        <p:cTn id="23" dur="500"/>
                                        <p:tgtEl>
                                          <p:spTgt spid="569"/>
                                        </p:tgtEl>
                                      </p:cBhvr>
                                    </p:animEffect>
                                  </p:childTnLst>
                                </p:cTn>
                              </p:par>
                              <p:par>
                                <p:cTn id="24" presetID="10" presetClass="entr" presetSubtype="0" fill="hold" nodeType="withEffect">
                                  <p:stCondLst>
                                    <p:cond delay="0"/>
                                  </p:stCondLst>
                                  <p:childTnLst>
                                    <p:set>
                                      <p:cBhvr>
                                        <p:cTn id="25" dur="1" fill="hold">
                                          <p:stCondLst>
                                            <p:cond delay="0"/>
                                          </p:stCondLst>
                                        </p:cTn>
                                        <p:tgtEl>
                                          <p:spTgt spid="572"/>
                                        </p:tgtEl>
                                        <p:attrNameLst>
                                          <p:attrName>style.visibility</p:attrName>
                                        </p:attrNameLst>
                                      </p:cBhvr>
                                      <p:to>
                                        <p:strVal val="visible"/>
                                      </p:to>
                                    </p:set>
                                    <p:animEffect transition="in" filter="fade">
                                      <p:cBhvr>
                                        <p:cTn id="26" dur="500"/>
                                        <p:tgtEl>
                                          <p:spTgt spid="572"/>
                                        </p:tgtEl>
                                      </p:cBhvr>
                                    </p:animEffect>
                                  </p:childTnLst>
                                </p:cTn>
                              </p:par>
                              <p:par>
                                <p:cTn id="27" presetID="10" presetClass="entr" presetSubtype="0" fill="hold" nodeType="withEffect">
                                  <p:stCondLst>
                                    <p:cond delay="0"/>
                                  </p:stCondLst>
                                  <p:childTnLst>
                                    <p:set>
                                      <p:cBhvr>
                                        <p:cTn id="28" dur="1" fill="hold">
                                          <p:stCondLst>
                                            <p:cond delay="0"/>
                                          </p:stCondLst>
                                        </p:cTn>
                                        <p:tgtEl>
                                          <p:spTgt spid="575"/>
                                        </p:tgtEl>
                                        <p:attrNameLst>
                                          <p:attrName>style.visibility</p:attrName>
                                        </p:attrNameLst>
                                      </p:cBhvr>
                                      <p:to>
                                        <p:strVal val="visible"/>
                                      </p:to>
                                    </p:set>
                                    <p:animEffect transition="in" filter="fade">
                                      <p:cBhvr>
                                        <p:cTn id="29" dur="500"/>
                                        <p:tgtEl>
                                          <p:spTgt spid="57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70"/>
                                        </p:tgtEl>
                                        <p:attrNameLst>
                                          <p:attrName>style.visibility</p:attrName>
                                        </p:attrNameLst>
                                      </p:cBhvr>
                                      <p:to>
                                        <p:strVal val="visible"/>
                                      </p:to>
                                    </p:set>
                                    <p:animEffect transition="in" filter="fade">
                                      <p:cBhvr>
                                        <p:cTn id="34" dur="500"/>
                                        <p:tgtEl>
                                          <p:spTgt spid="570"/>
                                        </p:tgtEl>
                                      </p:cBhvr>
                                    </p:animEffect>
                                  </p:childTnLst>
                                </p:cTn>
                              </p:par>
                              <p:par>
                                <p:cTn id="35" presetID="10" presetClass="entr" presetSubtype="0" fill="hold" nodeType="withEffect">
                                  <p:stCondLst>
                                    <p:cond delay="0"/>
                                  </p:stCondLst>
                                  <p:childTnLst>
                                    <p:set>
                                      <p:cBhvr>
                                        <p:cTn id="36" dur="1" fill="hold">
                                          <p:stCondLst>
                                            <p:cond delay="0"/>
                                          </p:stCondLst>
                                        </p:cTn>
                                        <p:tgtEl>
                                          <p:spTgt spid="576"/>
                                        </p:tgtEl>
                                        <p:attrNameLst>
                                          <p:attrName>style.visibility</p:attrName>
                                        </p:attrNameLst>
                                      </p:cBhvr>
                                      <p:to>
                                        <p:strVal val="visible"/>
                                      </p:to>
                                    </p:set>
                                    <p:animEffect transition="in" filter="fade">
                                      <p:cBhvr>
                                        <p:cTn id="37" dur="500"/>
                                        <p:tgtEl>
                                          <p:spTgt spid="576"/>
                                        </p:tgtEl>
                                      </p:cBhvr>
                                    </p:animEffect>
                                  </p:childTnLst>
                                </p:cTn>
                              </p:par>
                              <p:par>
                                <p:cTn id="38" presetID="10" presetClass="entr" presetSubtype="0" fill="hold" nodeType="withEffect">
                                  <p:stCondLst>
                                    <p:cond delay="0"/>
                                  </p:stCondLst>
                                  <p:childTnLst>
                                    <p:set>
                                      <p:cBhvr>
                                        <p:cTn id="39" dur="1" fill="hold">
                                          <p:stCondLst>
                                            <p:cond delay="0"/>
                                          </p:stCondLst>
                                        </p:cTn>
                                        <p:tgtEl>
                                          <p:spTgt spid="573"/>
                                        </p:tgtEl>
                                        <p:attrNameLst>
                                          <p:attrName>style.visibility</p:attrName>
                                        </p:attrNameLst>
                                      </p:cBhvr>
                                      <p:to>
                                        <p:strVal val="visible"/>
                                      </p:to>
                                    </p:set>
                                    <p:animEffect transition="in" filter="fade">
                                      <p:cBhvr>
                                        <p:cTn id="40" dur="500"/>
                                        <p:tgtEl>
                                          <p:spTgt spid="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pSp>
        <p:nvGrpSpPr>
          <p:cNvPr id="582" name="Google Shape;582;p39"/>
          <p:cNvGrpSpPr/>
          <p:nvPr/>
        </p:nvGrpSpPr>
        <p:grpSpPr>
          <a:xfrm>
            <a:off x="847090" y="4431665"/>
            <a:ext cx="2903220" cy="2130425"/>
            <a:chOff x="1095" y="7206"/>
            <a:chExt cx="4572" cy="3355"/>
          </a:xfrm>
        </p:grpSpPr>
        <p:pic>
          <p:nvPicPr>
            <p:cNvPr id="583" name="Google Shape;583;p39"/>
            <p:cNvPicPr preferRelativeResize="0"/>
            <p:nvPr/>
          </p:nvPicPr>
          <p:blipFill rotWithShape="1">
            <a:blip r:embed="rId3">
              <a:alphaModFix/>
            </a:blip>
            <a:srcRect/>
            <a:stretch/>
          </p:blipFill>
          <p:spPr>
            <a:xfrm>
              <a:off x="1095" y="8689"/>
              <a:ext cx="4572" cy="1872"/>
            </a:xfrm>
            <a:prstGeom prst="rect">
              <a:avLst/>
            </a:prstGeom>
            <a:noFill/>
            <a:ln>
              <a:noFill/>
            </a:ln>
          </p:spPr>
        </p:pic>
        <p:pic>
          <p:nvPicPr>
            <p:cNvPr id="584" name="Google Shape;584;p39"/>
            <p:cNvPicPr preferRelativeResize="0"/>
            <p:nvPr/>
          </p:nvPicPr>
          <p:blipFill rotWithShape="1">
            <a:blip r:embed="rId4">
              <a:alphaModFix/>
            </a:blip>
            <a:srcRect/>
            <a:stretch/>
          </p:blipFill>
          <p:spPr>
            <a:xfrm>
              <a:off x="1095" y="7206"/>
              <a:ext cx="4236" cy="2308"/>
            </a:xfrm>
            <a:prstGeom prst="rect">
              <a:avLst/>
            </a:prstGeom>
            <a:noFill/>
            <a:ln>
              <a:noFill/>
            </a:ln>
          </p:spPr>
        </p:pic>
      </p:grpSp>
      <p:pic>
        <p:nvPicPr>
          <p:cNvPr id="585" name="Google Shape;585;p39"/>
          <p:cNvPicPr preferRelativeResize="0">
            <a:picLocks noGrp="1"/>
          </p:cNvPicPr>
          <p:nvPr>
            <p:ph type="pic" idx="2"/>
          </p:nvPr>
        </p:nvPicPr>
        <p:blipFill rotWithShape="1">
          <a:blip r:embed="rId5">
            <a:alphaModFix/>
          </a:blip>
          <a:srcRect/>
          <a:stretch/>
        </p:blipFill>
        <p:spPr>
          <a:xfrm>
            <a:off x="774700" y="2781300"/>
            <a:ext cx="2343150" cy="1343025"/>
          </a:xfrm>
          <a:prstGeom prst="rect">
            <a:avLst/>
          </a:prstGeom>
          <a:noFill/>
          <a:ln>
            <a:noFill/>
          </a:ln>
        </p:spPr>
      </p:pic>
      <p:sp>
        <p:nvSpPr>
          <p:cNvPr id="587" name="Google Shape;587;p39"/>
          <p:cNvSpPr txBox="1"/>
          <p:nvPr/>
        </p:nvSpPr>
        <p:spPr>
          <a:xfrm>
            <a:off x="450215" y="1485265"/>
            <a:ext cx="11256645" cy="1198880"/>
          </a:xfrm>
          <a:prstGeom prst="rect">
            <a:avLst/>
          </a:prstGeom>
          <a:noFill/>
          <a:ln>
            <a:noFill/>
          </a:ln>
        </p:spPr>
        <p:txBody>
          <a:bodyPr spcFirstLastPara="1" wrap="square" lIns="91425" tIns="45700" rIns="91425" bIns="45700" anchor="t" anchorCtr="0">
            <a:spAutoFit/>
          </a:bodyPr>
          <a:lstStyle/>
          <a:p>
            <a:pPr marL="406400" marR="0" lvl="0" indent="-285750" algn="l" rtl="0">
              <a:lnSpc>
                <a:spcPct val="150000"/>
              </a:lnSpc>
              <a:spcBef>
                <a:spcPts val="0"/>
              </a:spcBef>
              <a:spcAft>
                <a:spcPts val="0"/>
              </a:spcAft>
              <a:buClr>
                <a:srgbClr val="000000"/>
              </a:buClr>
              <a:buSzPts val="1400"/>
              <a:buFont typeface="Arial"/>
              <a:buChar char="•"/>
            </a:pPr>
            <a:r>
              <a:rPr lang="en-US" sz="1600" b="0" i="0" u="none" strike="noStrike" cap="none">
                <a:solidFill>
                  <a:srgbClr val="000000"/>
                </a:solidFill>
                <a:latin typeface="Arial"/>
                <a:ea typeface="Arial"/>
                <a:cs typeface="Arial"/>
                <a:sym typeface="Arial"/>
              </a:rPr>
              <a:t>Membaca file di Colab dibagi menjadi dua cara antara lain sbb:</a:t>
            </a:r>
            <a:endParaRPr sz="1600" b="0" i="0" u="none" strike="noStrike" cap="none">
              <a:solidFill>
                <a:srgbClr val="000000"/>
              </a:solidFill>
              <a:latin typeface="Arial"/>
              <a:ea typeface="Arial"/>
              <a:cs typeface="Arial"/>
              <a:sym typeface="Arial"/>
            </a:endParaRPr>
          </a:p>
          <a:p>
            <a:pPr marL="749935" marR="0" lvl="0" indent="-365125" algn="l" rtl="0">
              <a:lnSpc>
                <a:spcPct val="150000"/>
              </a:lnSpc>
              <a:spcBef>
                <a:spcPts val="0"/>
              </a:spcBef>
              <a:spcAft>
                <a:spcPts val="0"/>
              </a:spcAft>
              <a:buClr>
                <a:srgbClr val="000000"/>
              </a:buClr>
              <a:buSzPts val="1400"/>
              <a:buFont typeface="Arial"/>
              <a:buAutoNum type="arabicPeriod"/>
            </a:pPr>
            <a:r>
              <a:rPr lang="en-US" sz="1600" b="0" i="0" u="none" strike="noStrike" cap="none">
                <a:solidFill>
                  <a:srgbClr val="A5A5A5"/>
                </a:solidFill>
                <a:latin typeface="Arial"/>
                <a:ea typeface="Arial"/>
                <a:cs typeface="Arial"/>
                <a:sym typeface="Arial"/>
              </a:rPr>
              <a:t>Upload file dataset ke dalam Google Colab (contoh: menggunakan dataset weather.csv)</a:t>
            </a:r>
            <a:endParaRPr sz="1600" b="0" i="0" u="none" strike="noStrike" cap="none">
              <a:solidFill>
                <a:srgbClr val="A5A5A5"/>
              </a:solidFill>
              <a:latin typeface="Arial"/>
              <a:ea typeface="Arial"/>
              <a:cs typeface="Arial"/>
              <a:sym typeface="Arial"/>
            </a:endParaRPr>
          </a:p>
          <a:p>
            <a:pPr marL="749935" marR="0" lvl="0" indent="-365125" algn="l" rtl="0">
              <a:lnSpc>
                <a:spcPct val="150000"/>
              </a:lnSpc>
              <a:spcBef>
                <a:spcPts val="0"/>
              </a:spcBef>
              <a:spcAft>
                <a:spcPts val="0"/>
              </a:spcAft>
              <a:buClr>
                <a:srgbClr val="000000"/>
              </a:buClr>
              <a:buSzPts val="1400"/>
              <a:buFont typeface="Arial"/>
              <a:buAutoNum type="arabicPeriod"/>
            </a:pPr>
            <a:r>
              <a:rPr lang="en-US" sz="1600" b="0" i="0" u="none" strike="noStrike" cap="none">
                <a:solidFill>
                  <a:srgbClr val="000000"/>
                </a:solidFill>
                <a:latin typeface="Arial"/>
                <a:ea typeface="Arial"/>
                <a:cs typeface="Arial"/>
                <a:sym typeface="Arial"/>
              </a:rPr>
              <a:t>Melakukan Mount Drive untuk integrasi dataset yang telah tersedia di dalam Google Drive ke dalam Google Colab </a:t>
            </a:r>
            <a:endParaRPr sz="1600" b="0" i="0" u="none" strike="noStrike" cap="none">
              <a:solidFill>
                <a:srgbClr val="000000"/>
              </a:solidFill>
              <a:latin typeface="Arial"/>
              <a:ea typeface="Arial"/>
              <a:cs typeface="Arial"/>
              <a:sym typeface="Arial"/>
            </a:endParaRPr>
          </a:p>
        </p:txBody>
      </p:sp>
      <p:sp>
        <p:nvSpPr>
          <p:cNvPr id="588" name="Google Shape;588;p39"/>
          <p:cNvSpPr/>
          <p:nvPr/>
        </p:nvSpPr>
        <p:spPr>
          <a:xfrm>
            <a:off x="450215" y="1042035"/>
            <a:ext cx="559308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How to use Google Colab - Reading the dataset</a:t>
            </a:r>
            <a:endParaRPr sz="1800" b="0" i="0" u="none" strike="noStrike" cap="none">
              <a:solidFill>
                <a:srgbClr val="434343"/>
              </a:solidFill>
              <a:latin typeface="Calibri"/>
              <a:ea typeface="Calibri"/>
              <a:cs typeface="Calibri"/>
              <a:sym typeface="Calibri"/>
            </a:endParaRPr>
          </a:p>
        </p:txBody>
      </p:sp>
      <p:sp>
        <p:nvSpPr>
          <p:cNvPr id="589" name="Google Shape;589;p39"/>
          <p:cNvSpPr/>
          <p:nvPr/>
        </p:nvSpPr>
        <p:spPr>
          <a:xfrm>
            <a:off x="2791460" y="5661025"/>
            <a:ext cx="479425"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3</a:t>
            </a:r>
            <a:endParaRPr sz="1800" b="0" i="0" u="none" strike="noStrike" cap="none">
              <a:solidFill>
                <a:srgbClr val="434343"/>
              </a:solidFill>
              <a:latin typeface="Calibri"/>
              <a:ea typeface="Calibri"/>
              <a:cs typeface="Calibri"/>
              <a:sym typeface="Calibri"/>
            </a:endParaRPr>
          </a:p>
        </p:txBody>
      </p:sp>
      <p:pic>
        <p:nvPicPr>
          <p:cNvPr id="590" name="Google Shape;590;p39"/>
          <p:cNvPicPr preferRelativeResize="0"/>
          <p:nvPr/>
        </p:nvPicPr>
        <p:blipFill rotWithShape="1">
          <a:blip r:embed="rId6">
            <a:alphaModFix/>
          </a:blip>
          <a:srcRect/>
          <a:stretch/>
        </p:blipFill>
        <p:spPr>
          <a:xfrm>
            <a:off x="3295015" y="2853055"/>
            <a:ext cx="5290185" cy="1264920"/>
          </a:xfrm>
          <a:prstGeom prst="rect">
            <a:avLst/>
          </a:prstGeom>
          <a:noFill/>
          <a:ln w="9525" cap="flat" cmpd="sng">
            <a:solidFill>
              <a:srgbClr val="666666"/>
            </a:solidFill>
            <a:prstDash val="solid"/>
            <a:round/>
            <a:headEnd type="none" w="sm" len="sm"/>
            <a:tailEnd type="none" w="sm" len="sm"/>
          </a:ln>
        </p:spPr>
      </p:pic>
      <p:sp>
        <p:nvSpPr>
          <p:cNvPr id="591" name="Google Shape;591;p39"/>
          <p:cNvSpPr/>
          <p:nvPr/>
        </p:nvSpPr>
        <p:spPr>
          <a:xfrm>
            <a:off x="8335645" y="3500755"/>
            <a:ext cx="479425"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2</a:t>
            </a:r>
            <a:endParaRPr sz="1800" b="0" i="0" u="none" strike="noStrike" cap="none">
              <a:solidFill>
                <a:srgbClr val="434343"/>
              </a:solidFill>
              <a:latin typeface="Calibri"/>
              <a:ea typeface="Calibri"/>
              <a:cs typeface="Calibri"/>
              <a:sym typeface="Calibri"/>
            </a:endParaRPr>
          </a:p>
        </p:txBody>
      </p:sp>
      <p:sp>
        <p:nvSpPr>
          <p:cNvPr id="592" name="Google Shape;592;p39"/>
          <p:cNvSpPr/>
          <p:nvPr/>
        </p:nvSpPr>
        <p:spPr>
          <a:xfrm>
            <a:off x="7327900" y="3860800"/>
            <a:ext cx="1357630" cy="26289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93" name="Google Shape;593;p39"/>
          <p:cNvSpPr/>
          <p:nvPr/>
        </p:nvSpPr>
        <p:spPr>
          <a:xfrm>
            <a:off x="1062990" y="5300980"/>
            <a:ext cx="1357630" cy="20193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594" name="Google Shape;594;p39"/>
          <p:cNvGrpSpPr/>
          <p:nvPr/>
        </p:nvGrpSpPr>
        <p:grpSpPr>
          <a:xfrm>
            <a:off x="4853305" y="4389120"/>
            <a:ext cx="2172970" cy="2172970"/>
            <a:chOff x="7631" y="7138"/>
            <a:chExt cx="3422" cy="3422"/>
          </a:xfrm>
        </p:grpSpPr>
        <p:pic>
          <p:nvPicPr>
            <p:cNvPr id="595" name="Google Shape;595;p39"/>
            <p:cNvPicPr preferRelativeResize="0"/>
            <p:nvPr/>
          </p:nvPicPr>
          <p:blipFill rotWithShape="1">
            <a:blip r:embed="rId7">
              <a:alphaModFix/>
            </a:blip>
            <a:srcRect/>
            <a:stretch/>
          </p:blipFill>
          <p:spPr>
            <a:xfrm>
              <a:off x="7631" y="7138"/>
              <a:ext cx="3422" cy="3422"/>
            </a:xfrm>
            <a:prstGeom prst="rect">
              <a:avLst/>
            </a:prstGeom>
            <a:noFill/>
            <a:ln>
              <a:noFill/>
            </a:ln>
          </p:spPr>
        </p:pic>
        <p:sp>
          <p:nvSpPr>
            <p:cNvPr id="596" name="Google Shape;596;p39"/>
            <p:cNvSpPr/>
            <p:nvPr/>
          </p:nvSpPr>
          <p:spPr>
            <a:xfrm>
              <a:off x="8696" y="9277"/>
              <a:ext cx="2021" cy="204"/>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97" name="Google Shape;597;p39"/>
            <p:cNvSpPr/>
            <p:nvPr/>
          </p:nvSpPr>
          <p:spPr>
            <a:xfrm>
              <a:off x="8920" y="9514"/>
              <a:ext cx="1971" cy="47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cxnSp>
        <p:nvCxnSpPr>
          <p:cNvPr id="598" name="Google Shape;598;p39"/>
          <p:cNvCxnSpPr/>
          <p:nvPr/>
        </p:nvCxnSpPr>
        <p:spPr>
          <a:xfrm rot="10800000">
            <a:off x="2214880" y="3213100"/>
            <a:ext cx="216535" cy="575945"/>
          </a:xfrm>
          <a:prstGeom prst="straightConnector1">
            <a:avLst/>
          </a:prstGeom>
          <a:noFill/>
          <a:ln w="28575" cap="flat" cmpd="sng">
            <a:solidFill>
              <a:srgbClr val="C00000"/>
            </a:solidFill>
            <a:prstDash val="solid"/>
            <a:round/>
            <a:headEnd type="none" w="sm" len="sm"/>
            <a:tailEnd type="stealth" w="med" len="med"/>
          </a:ln>
        </p:spPr>
      </p:cxnSp>
      <p:sp>
        <p:nvSpPr>
          <p:cNvPr id="599" name="Google Shape;599;p39"/>
          <p:cNvSpPr/>
          <p:nvPr/>
        </p:nvSpPr>
        <p:spPr>
          <a:xfrm>
            <a:off x="2214880" y="3693795"/>
            <a:ext cx="479425"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1</a:t>
            </a:r>
            <a:endParaRPr sz="1800" b="0" i="0" u="none" strike="noStrike" cap="none">
              <a:solidFill>
                <a:srgbClr val="434343"/>
              </a:solidFill>
              <a:latin typeface="Calibri"/>
              <a:ea typeface="Calibri"/>
              <a:cs typeface="Calibri"/>
              <a:sym typeface="Calibri"/>
            </a:endParaRPr>
          </a:p>
        </p:txBody>
      </p:sp>
      <p:sp>
        <p:nvSpPr>
          <p:cNvPr id="600" name="Google Shape;600;p39"/>
          <p:cNvSpPr/>
          <p:nvPr/>
        </p:nvSpPr>
        <p:spPr>
          <a:xfrm>
            <a:off x="6812915" y="5502910"/>
            <a:ext cx="479425"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4</a:t>
            </a:r>
            <a:endParaRPr sz="1800" b="0" i="0" u="none" strike="noStrike" cap="none">
              <a:solidFill>
                <a:srgbClr val="434343"/>
              </a:solidFill>
              <a:latin typeface="Calibri"/>
              <a:ea typeface="Calibri"/>
              <a:cs typeface="Calibri"/>
              <a:sym typeface="Calibri"/>
            </a:endParaRPr>
          </a:p>
        </p:txBody>
      </p:sp>
      <p:pic>
        <p:nvPicPr>
          <p:cNvPr id="601" name="Google Shape;601;p39"/>
          <p:cNvPicPr preferRelativeResize="0"/>
          <p:nvPr/>
        </p:nvPicPr>
        <p:blipFill rotWithShape="1">
          <a:blip r:embed="rId8">
            <a:alphaModFix/>
          </a:blip>
          <a:srcRect/>
          <a:stretch/>
        </p:blipFill>
        <p:spPr>
          <a:xfrm>
            <a:off x="8328025" y="5249545"/>
            <a:ext cx="2834640" cy="914400"/>
          </a:xfrm>
          <a:prstGeom prst="rect">
            <a:avLst/>
          </a:prstGeom>
          <a:noFill/>
          <a:ln>
            <a:noFill/>
          </a:ln>
        </p:spPr>
      </p:pic>
      <p:sp>
        <p:nvSpPr>
          <p:cNvPr id="602" name="Google Shape;602;p39"/>
          <p:cNvSpPr txBox="1"/>
          <p:nvPr/>
        </p:nvSpPr>
        <p:spPr>
          <a:xfrm>
            <a:off x="8191500" y="4581525"/>
            <a:ext cx="3331845" cy="583565"/>
          </a:xfrm>
          <a:prstGeom prst="rect">
            <a:avLst/>
          </a:prstGeom>
          <a:no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r>
              <a:rPr lang="en-US" sz="1600" b="1" i="0" u="none" strike="noStrike" cap="none">
                <a:solidFill>
                  <a:srgbClr val="000000"/>
                </a:solidFill>
                <a:latin typeface="Arial"/>
                <a:ea typeface="Arial"/>
                <a:cs typeface="Arial"/>
                <a:sym typeface="Arial"/>
              </a:rPr>
              <a:t>Atau kita bisa juga run syntax berikut pada Code Cell</a:t>
            </a:r>
            <a:endParaRPr sz="1600" b="0" i="0" u="none" strike="noStrike" cap="none">
              <a:solidFill>
                <a:srgbClr val="000000"/>
              </a:solidFill>
              <a:latin typeface="Arial"/>
              <a:ea typeface="Arial"/>
              <a:cs typeface="Arial"/>
              <a:sym typeface="Arial"/>
            </a:endParaRPr>
          </a:p>
        </p:txBody>
      </p:sp>
      <p:sp>
        <p:nvSpPr>
          <p:cNvPr id="2" name="Arrow: Pentagon 1">
            <a:extLst>
              <a:ext uri="{FF2B5EF4-FFF2-40B4-BE49-F238E27FC236}">
                <a16:creationId xmlns:a16="http://schemas.microsoft.com/office/drawing/2014/main" id="{79E779A6-6957-93C2-ED55-6033F1178C30}"/>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500"/>
                                        <p:tgtEl>
                                          <p:spTgt spid="585"/>
                                        </p:tgtEl>
                                      </p:cBhvr>
                                    </p:animEffect>
                                  </p:childTnLst>
                                </p:cTn>
                              </p:par>
                              <p:par>
                                <p:cTn id="8" presetID="10" presetClass="entr" presetSubtype="0" fill="hold" nodeType="withEffect">
                                  <p:stCondLst>
                                    <p:cond delay="0"/>
                                  </p:stCondLst>
                                  <p:childTnLst>
                                    <p:set>
                                      <p:cBhvr>
                                        <p:cTn id="9" dur="1" fill="hold">
                                          <p:stCondLst>
                                            <p:cond delay="0"/>
                                          </p:stCondLst>
                                        </p:cTn>
                                        <p:tgtEl>
                                          <p:spTgt spid="598"/>
                                        </p:tgtEl>
                                        <p:attrNameLst>
                                          <p:attrName>style.visibility</p:attrName>
                                        </p:attrNameLst>
                                      </p:cBhvr>
                                      <p:to>
                                        <p:strVal val="visible"/>
                                      </p:to>
                                    </p:set>
                                    <p:animEffect transition="in" filter="fade">
                                      <p:cBhvr>
                                        <p:cTn id="10" dur="500"/>
                                        <p:tgtEl>
                                          <p:spTgt spid="598"/>
                                        </p:tgtEl>
                                      </p:cBhvr>
                                    </p:animEffect>
                                  </p:childTnLst>
                                </p:cTn>
                              </p:par>
                              <p:par>
                                <p:cTn id="11" presetID="10" presetClass="entr" presetSubtype="0" fill="hold" nodeType="withEffect">
                                  <p:stCondLst>
                                    <p:cond delay="0"/>
                                  </p:stCondLst>
                                  <p:childTnLst>
                                    <p:set>
                                      <p:cBhvr>
                                        <p:cTn id="12" dur="1" fill="hold">
                                          <p:stCondLst>
                                            <p:cond delay="0"/>
                                          </p:stCondLst>
                                        </p:cTn>
                                        <p:tgtEl>
                                          <p:spTgt spid="599"/>
                                        </p:tgtEl>
                                        <p:attrNameLst>
                                          <p:attrName>style.visibility</p:attrName>
                                        </p:attrNameLst>
                                      </p:cBhvr>
                                      <p:to>
                                        <p:strVal val="visible"/>
                                      </p:to>
                                    </p:set>
                                    <p:animEffect transition="in" filter="fade">
                                      <p:cBhvr>
                                        <p:cTn id="13" dur="500"/>
                                        <p:tgtEl>
                                          <p:spTgt spid="5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0"/>
                                        </p:tgtEl>
                                        <p:attrNameLst>
                                          <p:attrName>style.visibility</p:attrName>
                                        </p:attrNameLst>
                                      </p:cBhvr>
                                      <p:to>
                                        <p:strVal val="visible"/>
                                      </p:to>
                                    </p:set>
                                    <p:animEffect transition="in" filter="fade">
                                      <p:cBhvr>
                                        <p:cTn id="18" dur="500"/>
                                        <p:tgtEl>
                                          <p:spTgt spid="590"/>
                                        </p:tgtEl>
                                      </p:cBhvr>
                                    </p:animEffect>
                                  </p:childTnLst>
                                </p:cTn>
                              </p:par>
                              <p:par>
                                <p:cTn id="19" presetID="10" presetClass="entr" presetSubtype="0" fill="hold"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fade">
                                      <p:cBhvr>
                                        <p:cTn id="21" dur="500"/>
                                        <p:tgtEl>
                                          <p:spTgt spid="592"/>
                                        </p:tgtEl>
                                      </p:cBhvr>
                                    </p:animEffect>
                                  </p:childTnLst>
                                </p:cTn>
                              </p:par>
                              <p:par>
                                <p:cTn id="22" presetID="10" presetClass="entr" presetSubtype="0" fill="hold" nodeType="withEffect">
                                  <p:stCondLst>
                                    <p:cond delay="0"/>
                                  </p:stCondLst>
                                  <p:childTnLst>
                                    <p:set>
                                      <p:cBhvr>
                                        <p:cTn id="23" dur="1" fill="hold">
                                          <p:stCondLst>
                                            <p:cond delay="0"/>
                                          </p:stCondLst>
                                        </p:cTn>
                                        <p:tgtEl>
                                          <p:spTgt spid="591"/>
                                        </p:tgtEl>
                                        <p:attrNameLst>
                                          <p:attrName>style.visibility</p:attrName>
                                        </p:attrNameLst>
                                      </p:cBhvr>
                                      <p:to>
                                        <p:strVal val="visible"/>
                                      </p:to>
                                    </p:set>
                                    <p:animEffect transition="in" filter="fade">
                                      <p:cBhvr>
                                        <p:cTn id="24" dur="500"/>
                                        <p:tgtEl>
                                          <p:spTgt spid="5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82"/>
                                        </p:tgtEl>
                                        <p:attrNameLst>
                                          <p:attrName>style.visibility</p:attrName>
                                        </p:attrNameLst>
                                      </p:cBhvr>
                                      <p:to>
                                        <p:strVal val="visible"/>
                                      </p:to>
                                    </p:set>
                                    <p:animEffect transition="in" filter="fade">
                                      <p:cBhvr>
                                        <p:cTn id="29" dur="500"/>
                                        <p:tgtEl>
                                          <p:spTgt spid="582"/>
                                        </p:tgtEl>
                                      </p:cBhvr>
                                    </p:animEffect>
                                  </p:childTnLst>
                                </p:cTn>
                              </p:par>
                              <p:par>
                                <p:cTn id="30" presetID="10" presetClass="entr" presetSubtype="0" fill="hold" nodeType="withEffect">
                                  <p:stCondLst>
                                    <p:cond delay="0"/>
                                  </p:stCondLst>
                                  <p:childTnLst>
                                    <p:set>
                                      <p:cBhvr>
                                        <p:cTn id="31" dur="1" fill="hold">
                                          <p:stCondLst>
                                            <p:cond delay="0"/>
                                          </p:stCondLst>
                                        </p:cTn>
                                        <p:tgtEl>
                                          <p:spTgt spid="593"/>
                                        </p:tgtEl>
                                        <p:attrNameLst>
                                          <p:attrName>style.visibility</p:attrName>
                                        </p:attrNameLst>
                                      </p:cBhvr>
                                      <p:to>
                                        <p:strVal val="visible"/>
                                      </p:to>
                                    </p:set>
                                    <p:animEffect transition="in" filter="fade">
                                      <p:cBhvr>
                                        <p:cTn id="32" dur="500"/>
                                        <p:tgtEl>
                                          <p:spTgt spid="593"/>
                                        </p:tgtEl>
                                      </p:cBhvr>
                                    </p:animEffect>
                                  </p:childTnLst>
                                </p:cTn>
                              </p:par>
                              <p:par>
                                <p:cTn id="33" presetID="10" presetClass="entr" presetSubtype="0" fill="hold" nodeType="withEffect">
                                  <p:stCondLst>
                                    <p:cond delay="0"/>
                                  </p:stCondLst>
                                  <p:childTnLst>
                                    <p:set>
                                      <p:cBhvr>
                                        <p:cTn id="34" dur="1" fill="hold">
                                          <p:stCondLst>
                                            <p:cond delay="0"/>
                                          </p:stCondLst>
                                        </p:cTn>
                                        <p:tgtEl>
                                          <p:spTgt spid="589"/>
                                        </p:tgtEl>
                                        <p:attrNameLst>
                                          <p:attrName>style.visibility</p:attrName>
                                        </p:attrNameLst>
                                      </p:cBhvr>
                                      <p:to>
                                        <p:strVal val="visible"/>
                                      </p:to>
                                    </p:set>
                                    <p:animEffect transition="in" filter="fade">
                                      <p:cBhvr>
                                        <p:cTn id="35" dur="500"/>
                                        <p:tgtEl>
                                          <p:spTgt spid="58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94"/>
                                        </p:tgtEl>
                                        <p:attrNameLst>
                                          <p:attrName>style.visibility</p:attrName>
                                        </p:attrNameLst>
                                      </p:cBhvr>
                                      <p:to>
                                        <p:strVal val="visible"/>
                                      </p:to>
                                    </p:set>
                                    <p:animEffect transition="in" filter="fade">
                                      <p:cBhvr>
                                        <p:cTn id="40" dur="500"/>
                                        <p:tgtEl>
                                          <p:spTgt spid="594"/>
                                        </p:tgtEl>
                                      </p:cBhvr>
                                    </p:animEffect>
                                  </p:childTnLst>
                                </p:cTn>
                              </p:par>
                              <p:par>
                                <p:cTn id="41" presetID="10" presetClass="entr" presetSubtype="0" fill="hold" nodeType="withEffect">
                                  <p:stCondLst>
                                    <p:cond delay="0"/>
                                  </p:stCondLst>
                                  <p:childTnLst>
                                    <p:set>
                                      <p:cBhvr>
                                        <p:cTn id="42" dur="1" fill="hold">
                                          <p:stCondLst>
                                            <p:cond delay="0"/>
                                          </p:stCondLst>
                                        </p:cTn>
                                        <p:tgtEl>
                                          <p:spTgt spid="600"/>
                                        </p:tgtEl>
                                        <p:attrNameLst>
                                          <p:attrName>style.visibility</p:attrName>
                                        </p:attrNameLst>
                                      </p:cBhvr>
                                      <p:to>
                                        <p:strVal val="visible"/>
                                      </p:to>
                                    </p:set>
                                    <p:animEffect transition="in" filter="fade">
                                      <p:cBhvr>
                                        <p:cTn id="43" dur="500"/>
                                        <p:tgtEl>
                                          <p:spTgt spid="60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02"/>
                                        </p:tgtEl>
                                        <p:attrNameLst>
                                          <p:attrName>style.visibility</p:attrName>
                                        </p:attrNameLst>
                                      </p:cBhvr>
                                      <p:to>
                                        <p:strVal val="visible"/>
                                      </p:to>
                                    </p:set>
                                    <p:animEffect transition="in" filter="fade">
                                      <p:cBhvr>
                                        <p:cTn id="48" dur="500"/>
                                        <p:tgtEl>
                                          <p:spTgt spid="602"/>
                                        </p:tgtEl>
                                      </p:cBhvr>
                                    </p:animEffect>
                                  </p:childTnLst>
                                </p:cTn>
                              </p:par>
                              <p:par>
                                <p:cTn id="49" presetID="10" presetClass="entr" presetSubtype="0" fill="hold" nodeType="withEffect">
                                  <p:stCondLst>
                                    <p:cond delay="0"/>
                                  </p:stCondLst>
                                  <p:childTnLst>
                                    <p:set>
                                      <p:cBhvr>
                                        <p:cTn id="50" dur="1" fill="hold">
                                          <p:stCondLst>
                                            <p:cond delay="0"/>
                                          </p:stCondLst>
                                        </p:cTn>
                                        <p:tgtEl>
                                          <p:spTgt spid="601"/>
                                        </p:tgtEl>
                                        <p:attrNameLst>
                                          <p:attrName>style.visibility</p:attrName>
                                        </p:attrNameLst>
                                      </p:cBhvr>
                                      <p:to>
                                        <p:strVal val="visible"/>
                                      </p:to>
                                    </p:set>
                                    <p:animEffect transition="in" filter="fade">
                                      <p:cBhvr>
                                        <p:cTn id="51" dur="500"/>
                                        <p:tgtEl>
                                          <p:spTgt spid="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8" name="Google Shape;608;p40"/>
          <p:cNvSpPr/>
          <p:nvPr/>
        </p:nvSpPr>
        <p:spPr>
          <a:xfrm>
            <a:off x="450215" y="1042035"/>
            <a:ext cx="6440805" cy="452755"/>
          </a:xfrm>
          <a:prstGeom prst="roundRect">
            <a:avLst>
              <a:gd name="adj" fmla="val 50000"/>
            </a:avLst>
          </a:prstGeom>
          <a:solidFill>
            <a:srgbClr val="A8D0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Nice to know - Amazing features of Colab is choosing the Runtime</a:t>
            </a:r>
            <a:endParaRPr sz="1800" b="0" i="0" u="none" strike="noStrike" cap="none">
              <a:solidFill>
                <a:srgbClr val="434343"/>
              </a:solidFill>
              <a:latin typeface="Calibri"/>
              <a:ea typeface="Calibri"/>
              <a:cs typeface="Calibri"/>
              <a:sym typeface="Calibri"/>
            </a:endParaRPr>
          </a:p>
        </p:txBody>
      </p:sp>
      <p:sp>
        <p:nvSpPr>
          <p:cNvPr id="609" name="Google Shape;609;p40"/>
          <p:cNvSpPr txBox="1"/>
          <p:nvPr/>
        </p:nvSpPr>
        <p:spPr>
          <a:xfrm>
            <a:off x="479425" y="1700530"/>
            <a:ext cx="11256645" cy="1383665"/>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a:solidFill>
                  <a:srgbClr val="000000"/>
                </a:solidFill>
                <a:latin typeface="Arial"/>
                <a:ea typeface="Arial"/>
                <a:cs typeface="Arial"/>
                <a:sym typeface="Arial"/>
              </a:rPr>
              <a:t>Lalu bagaimana </a:t>
            </a:r>
            <a:r>
              <a:rPr lang="en-US" sz="1400" b="0" i="0" u="none" strike="noStrike" cap="none" dirty="0" err="1">
                <a:solidFill>
                  <a:srgbClr val="000000"/>
                </a:solidFill>
                <a:latin typeface="Arial"/>
                <a:ea typeface="Arial"/>
                <a:cs typeface="Arial"/>
                <a:sym typeface="Arial"/>
              </a:rPr>
              <a:t>jika</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suatu</a:t>
            </a:r>
            <a:r>
              <a:rPr lang="en-US" sz="1400" b="0" i="0" u="none" strike="noStrike" cap="none" dirty="0">
                <a:solidFill>
                  <a:srgbClr val="000000"/>
                </a:solidFill>
                <a:latin typeface="Arial"/>
                <a:ea typeface="Arial"/>
                <a:cs typeface="Arial"/>
                <a:sym typeface="Arial"/>
              </a:rPr>
              <a:t> saat </a:t>
            </a:r>
            <a:r>
              <a:rPr lang="en-US" sz="1400" b="0" i="0" u="none" strike="noStrike" cap="none" dirty="0" err="1">
                <a:solidFill>
                  <a:srgbClr val="000000"/>
                </a:solidFill>
                <a:latin typeface="Arial"/>
                <a:ea typeface="Arial"/>
                <a:cs typeface="Arial"/>
                <a:sym typeface="Arial"/>
              </a:rPr>
              <a:t>nanti</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kita</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butuh</a:t>
            </a:r>
            <a:r>
              <a:rPr lang="en-US" sz="1400" b="0" i="0" u="none" strike="noStrike" cap="none" dirty="0">
                <a:solidFill>
                  <a:srgbClr val="000000"/>
                </a:solidFill>
                <a:latin typeface="Arial"/>
                <a:ea typeface="Arial"/>
                <a:cs typeface="Arial"/>
                <a:sym typeface="Arial"/>
              </a:rPr>
              <a:t> bekerja </a:t>
            </a:r>
            <a:r>
              <a:rPr lang="en-US" sz="1400" b="0" i="0" u="none" strike="noStrike" cap="none" dirty="0" err="1">
                <a:solidFill>
                  <a:srgbClr val="000000"/>
                </a:solidFill>
                <a:latin typeface="Arial"/>
                <a:ea typeface="Arial"/>
                <a:cs typeface="Arial"/>
                <a:sym typeface="Arial"/>
              </a:rPr>
              <a:t>dengan</a:t>
            </a:r>
            <a:r>
              <a:rPr lang="en-US" sz="1400" b="0" i="0" u="none" strike="noStrike" cap="none" dirty="0">
                <a:solidFill>
                  <a:srgbClr val="000000"/>
                </a:solidFill>
                <a:latin typeface="Arial"/>
                <a:ea typeface="Arial"/>
                <a:cs typeface="Arial"/>
                <a:sym typeface="Arial"/>
              </a:rPr>
              <a:t> data yang </a:t>
            </a:r>
            <a:r>
              <a:rPr lang="en-US" sz="1400" b="0" i="0" u="none" strike="noStrike" cap="none" dirty="0" err="1">
                <a:solidFill>
                  <a:srgbClr val="000000"/>
                </a:solidFill>
                <a:latin typeface="Arial"/>
                <a:ea typeface="Arial"/>
                <a:cs typeface="Arial"/>
                <a:sym typeface="Arial"/>
              </a:rPr>
              <a:t>lebih</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kompleks</a:t>
            </a:r>
            <a:r>
              <a:rPr lang="en-US" sz="1400" b="0" i="0" u="none" strike="noStrike" cap="none" dirty="0">
                <a:solidFill>
                  <a:srgbClr val="000000"/>
                </a:solidFill>
                <a:latin typeface="Arial"/>
                <a:ea typeface="Arial"/>
                <a:cs typeface="Arial"/>
                <a:sym typeface="Arial"/>
              </a:rPr>
              <a:t>, size yang </a:t>
            </a:r>
            <a:r>
              <a:rPr lang="en-US" sz="1400" b="0" i="0" u="none" strike="noStrike" cap="none" dirty="0" err="1">
                <a:solidFill>
                  <a:srgbClr val="000000"/>
                </a:solidFill>
                <a:latin typeface="Arial"/>
                <a:ea typeface="Arial"/>
                <a:cs typeface="Arial"/>
                <a:sym typeface="Arial"/>
              </a:rPr>
              <a:t>besar</a:t>
            </a:r>
            <a:r>
              <a:rPr lang="en-US" sz="1400" b="0" i="0" u="none" strike="noStrike" cap="none" dirty="0">
                <a:solidFill>
                  <a:srgbClr val="000000"/>
                </a:solidFill>
                <a:latin typeface="Arial"/>
                <a:ea typeface="Arial"/>
                <a:cs typeface="Arial"/>
                <a:sym typeface="Arial"/>
              </a:rPr>
              <a:t> dan perlu melakukan </a:t>
            </a:r>
            <a:r>
              <a:rPr lang="en-US" sz="1400" b="0" i="0" u="none" strike="noStrike" cap="none" dirty="0" err="1">
                <a:solidFill>
                  <a:srgbClr val="000000"/>
                </a:solidFill>
                <a:latin typeface="Arial"/>
                <a:ea typeface="Arial"/>
                <a:cs typeface="Arial"/>
                <a:sym typeface="Arial"/>
              </a:rPr>
              <a:t>iterasi</a:t>
            </a:r>
            <a:r>
              <a:rPr lang="en-US" sz="1400" b="0" i="0" u="none" strike="noStrike" cap="none" dirty="0">
                <a:solidFill>
                  <a:srgbClr val="000000"/>
                </a:solidFill>
                <a:latin typeface="Arial"/>
                <a:ea typeface="Arial"/>
                <a:cs typeface="Arial"/>
                <a:sym typeface="Arial"/>
              </a:rPr>
              <a:t> yang </a:t>
            </a:r>
            <a:r>
              <a:rPr lang="en-US" sz="1400" b="0" i="0" u="none" strike="noStrike" cap="none" dirty="0" err="1">
                <a:solidFill>
                  <a:srgbClr val="000000"/>
                </a:solidFill>
                <a:latin typeface="Arial"/>
                <a:ea typeface="Arial"/>
                <a:cs typeface="Arial"/>
                <a:sym typeface="Arial"/>
              </a:rPr>
              <a:t>berulang</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contoh</a:t>
            </a:r>
            <a:r>
              <a:rPr lang="en-US" sz="1400" b="0" i="0" u="none" strike="noStrike" cap="none" dirty="0">
                <a:solidFill>
                  <a:srgbClr val="000000"/>
                </a:solidFill>
                <a:latin typeface="Arial"/>
                <a:ea typeface="Arial"/>
                <a:cs typeface="Arial"/>
                <a:sym typeface="Arial"/>
              </a:rPr>
              <a:t>, menggunakan Deep Learning) </a:t>
            </a:r>
            <a:r>
              <a:rPr lang="en-US" sz="1400" b="0" i="0" u="none" strike="noStrike" cap="none" dirty="0" err="1">
                <a:solidFill>
                  <a:srgbClr val="000000"/>
                </a:solidFill>
                <a:latin typeface="Arial"/>
                <a:ea typeface="Arial"/>
                <a:cs typeface="Arial"/>
                <a:sym typeface="Arial"/>
              </a:rPr>
              <a:t>maka</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dibutuhkan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sebuah</a:t>
            </a:r>
            <a:r>
              <a:rPr lang="en-US" sz="1400" b="0" i="0" u="none" strike="noStrike" cap="none" dirty="0">
                <a:solidFill>
                  <a:srgbClr val="000000"/>
                </a:solidFill>
                <a:latin typeface="Arial"/>
                <a:ea typeface="Arial"/>
                <a:cs typeface="Arial"/>
                <a:sym typeface="Arial"/>
              </a:rPr>
              <a:t> processor di Hardware </a:t>
            </a:r>
            <a:r>
              <a:rPr lang="en-US" sz="1400" b="0" i="0" u="none" strike="noStrike" cap="none" dirty="0" err="1">
                <a:solidFill>
                  <a:srgbClr val="000000"/>
                </a:solidFill>
                <a:latin typeface="Arial"/>
                <a:ea typeface="Arial"/>
                <a:cs typeface="Arial"/>
                <a:sym typeface="Arial"/>
              </a:rPr>
              <a:t>kita</a:t>
            </a:r>
            <a:r>
              <a:rPr lang="en-US" sz="1400" b="0" i="0" u="none" strike="noStrike" cap="none" dirty="0">
                <a:solidFill>
                  <a:srgbClr val="000000"/>
                </a:solidFill>
                <a:latin typeface="Arial"/>
                <a:ea typeface="Arial"/>
                <a:cs typeface="Arial"/>
                <a:sym typeface="Arial"/>
              </a:rPr>
              <a:t> untuk </a:t>
            </a:r>
            <a:r>
              <a:rPr lang="en-US" sz="1400" b="0" i="0" u="none" strike="noStrike" cap="none" dirty="0" err="1">
                <a:solidFill>
                  <a:srgbClr val="000000"/>
                </a:solidFill>
                <a:latin typeface="Arial"/>
                <a:ea typeface="Arial"/>
                <a:cs typeface="Arial"/>
                <a:sym typeface="Arial"/>
              </a:rPr>
              <a:t>mempercepat</a:t>
            </a:r>
            <a:r>
              <a:rPr lang="en-US" sz="1400" b="0" i="0" u="none" strike="noStrike" cap="none" dirty="0">
                <a:solidFill>
                  <a:srgbClr val="000000"/>
                </a:solidFill>
                <a:latin typeface="Arial"/>
                <a:ea typeface="Arial"/>
                <a:cs typeface="Arial"/>
                <a:sym typeface="Arial"/>
              </a:rPr>
              <a:t> proses </a:t>
            </a:r>
            <a:r>
              <a:rPr lang="en-US" sz="1400" b="0" i="1" u="none" strike="noStrike" cap="none" dirty="0">
                <a:solidFill>
                  <a:srgbClr val="000000"/>
                </a:solidFill>
                <a:latin typeface="Arial"/>
                <a:ea typeface="Arial"/>
                <a:cs typeface="Arial"/>
                <a:sym typeface="Arial"/>
              </a:rPr>
              <a:t>train model. </a:t>
            </a:r>
            <a:endParaRPr sz="1400" b="0" i="1" u="none" strike="noStrike" cap="none" dirty="0">
              <a:solidFill>
                <a:srgbClr val="000000"/>
              </a:solidFill>
              <a:latin typeface="Arial"/>
              <a:ea typeface="Arial"/>
              <a:cs typeface="Arial"/>
              <a:sym typeface="Arial"/>
            </a:endParaRPr>
          </a:p>
          <a:p>
            <a:pPr marL="120650" marR="0" lvl="0" indent="0" algn="l" rtl="0">
              <a:lnSpc>
                <a:spcPct val="100000"/>
              </a:lnSpc>
              <a:spcBef>
                <a:spcPts val="0"/>
              </a:spcBef>
              <a:spcAft>
                <a:spcPts val="0"/>
              </a:spcAft>
              <a:buClr>
                <a:srgbClr val="000000"/>
              </a:buClr>
              <a:buSzPts val="1400"/>
              <a:buFont typeface="Arial"/>
              <a:buNone/>
            </a:pPr>
            <a:endParaRPr sz="1400" b="0" i="1" u="none" strike="noStrike" cap="none" dirty="0">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Arial"/>
                <a:ea typeface="Arial"/>
                <a:cs typeface="Arial"/>
                <a:sym typeface="Arial"/>
              </a:rPr>
              <a:t>Semisalnya</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kita</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ingin</a:t>
            </a:r>
            <a:r>
              <a:rPr lang="en-US" sz="1400" b="0" i="0" u="none" strike="noStrike" cap="none" dirty="0">
                <a:solidFill>
                  <a:srgbClr val="000000"/>
                </a:solidFill>
                <a:latin typeface="Arial"/>
                <a:ea typeface="Arial"/>
                <a:cs typeface="Arial"/>
                <a:sym typeface="Arial"/>
              </a:rPr>
              <a:t> menggunakan library </a:t>
            </a:r>
            <a:r>
              <a:rPr lang="en-US" sz="1400" b="0" i="0" u="none" strike="noStrike" cap="none" dirty="0" err="1">
                <a:solidFill>
                  <a:srgbClr val="000000"/>
                </a:solidFill>
                <a:latin typeface="Arial"/>
                <a:ea typeface="Arial"/>
                <a:cs typeface="Arial"/>
                <a:sym typeface="Arial"/>
              </a:rPr>
              <a:t>tensorflow</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keras</a:t>
            </a:r>
            <a:r>
              <a:rPr lang="en-US" sz="1400" b="0" i="0" u="none" strike="noStrike" cap="none" dirty="0">
                <a:solidFill>
                  <a:srgbClr val="000000"/>
                </a:solidFill>
                <a:latin typeface="Arial"/>
                <a:ea typeface="Arial"/>
                <a:cs typeface="Arial"/>
                <a:sym typeface="Arial"/>
              </a:rPr>
              <a:t> untuk </a:t>
            </a:r>
            <a:r>
              <a:rPr lang="en-US" sz="1400" b="0" i="0" u="none" strike="noStrike" cap="none" dirty="0" err="1">
                <a:solidFill>
                  <a:srgbClr val="000000"/>
                </a:solidFill>
                <a:latin typeface="Arial"/>
                <a:ea typeface="Arial"/>
                <a:cs typeface="Arial"/>
                <a:sym typeface="Arial"/>
              </a:rPr>
              <a:t>menyelesaikan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masalah</a:t>
            </a:r>
            <a:r>
              <a:rPr lang="en-US" sz="1400" b="0" i="0" u="none" strike="noStrike" cap="none" dirty="0">
                <a:solidFill>
                  <a:srgbClr val="000000"/>
                </a:solidFill>
                <a:latin typeface="Arial"/>
                <a:ea typeface="Arial"/>
                <a:cs typeface="Arial"/>
                <a:sym typeface="Arial"/>
              </a:rPr>
              <a:t> Machine Learning </a:t>
            </a:r>
            <a:r>
              <a:rPr lang="en-US" sz="1400" b="0" i="0" u="none" strike="noStrike" cap="none" dirty="0" err="1">
                <a:solidFill>
                  <a:srgbClr val="000000"/>
                </a:solidFill>
                <a:latin typeface="Arial"/>
                <a:ea typeface="Arial"/>
                <a:cs typeface="Arial"/>
                <a:sym typeface="Arial"/>
              </a:rPr>
              <a:t>dengan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fokus</a:t>
            </a:r>
            <a:r>
              <a:rPr lang="en-US" sz="1400" b="0" i="0" u="none" strike="noStrike" cap="none" dirty="0">
                <a:solidFill>
                  <a:srgbClr val="000000"/>
                </a:solidFill>
                <a:latin typeface="Arial"/>
                <a:ea typeface="Arial"/>
                <a:cs typeface="Arial"/>
                <a:sym typeface="Arial"/>
              </a:rPr>
              <a:t> ke Deep Learning modern, </a:t>
            </a:r>
            <a:r>
              <a:rPr lang="en-US" sz="1400" b="0" i="0" u="none" strike="noStrike" cap="none" dirty="0" err="1">
                <a:solidFill>
                  <a:srgbClr val="000000"/>
                </a:solidFill>
                <a:latin typeface="Arial"/>
                <a:ea typeface="Arial"/>
                <a:cs typeface="Arial"/>
                <a:sym typeface="Arial"/>
              </a:rPr>
              <a:t>maka</a:t>
            </a:r>
            <a:r>
              <a:rPr lang="en-US" sz="1400" b="0" i="0" u="none" strike="noStrike" cap="none" dirty="0">
                <a:solidFill>
                  <a:srgbClr val="000000"/>
                </a:solidFill>
                <a:latin typeface="Arial"/>
                <a:ea typeface="Arial"/>
                <a:cs typeface="Arial"/>
                <a:sym typeface="Arial"/>
              </a:rPr>
              <a:t> di </a:t>
            </a:r>
            <a:r>
              <a:rPr lang="en-US" sz="1400" b="0" i="0" u="none" strike="noStrike" cap="none" dirty="0" err="1">
                <a:solidFill>
                  <a:srgbClr val="000000"/>
                </a:solidFill>
                <a:latin typeface="Arial"/>
                <a:ea typeface="Arial"/>
                <a:cs typeface="Arial"/>
                <a:sym typeface="Arial"/>
              </a:rPr>
              <a:t>Colab</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tersedia</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pilihan</a:t>
            </a:r>
            <a:r>
              <a:rPr lang="en-US" sz="1400" b="0" i="0" u="none" strike="noStrike" cap="none" dirty="0">
                <a:solidFill>
                  <a:srgbClr val="000000"/>
                </a:solidFill>
                <a:latin typeface="Arial"/>
                <a:ea typeface="Arial"/>
                <a:cs typeface="Arial"/>
                <a:sym typeface="Arial"/>
              </a:rPr>
              <a:t> runtime (None, GPU, dan TPU). </a:t>
            </a:r>
            <a:endParaRPr sz="1400" b="0" i="0" u="none" strike="noStrike" cap="none" dirty="0">
              <a:solidFill>
                <a:srgbClr val="000000"/>
              </a:solidFill>
              <a:latin typeface="Arial"/>
              <a:ea typeface="Arial"/>
              <a:cs typeface="Arial"/>
              <a:sym typeface="Arial"/>
            </a:endParaRPr>
          </a:p>
        </p:txBody>
      </p:sp>
      <p:sp>
        <p:nvSpPr>
          <p:cNvPr id="610" name="Google Shape;610;p40"/>
          <p:cNvSpPr txBox="1"/>
          <p:nvPr/>
        </p:nvSpPr>
        <p:spPr>
          <a:xfrm>
            <a:off x="479425" y="3357245"/>
            <a:ext cx="5584190" cy="2245360"/>
          </a:xfrm>
          <a:prstGeom prst="rect">
            <a:avLst/>
          </a:prstGeom>
          <a:noFill/>
          <a:ln>
            <a:noFill/>
          </a:ln>
        </p:spPr>
        <p:txBody>
          <a:bodyPr spcFirstLastPara="1" wrap="square" lIns="91425" tIns="45700" rIns="91425" bIns="45700" anchor="t" anchorCtr="0">
            <a:spAutoFit/>
          </a:bodyPr>
          <a:lstStyle/>
          <a:p>
            <a:pPr marL="40640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Pilih menu ‘Runtime’, lalu pilih ‘Change runtime type’ atau ‘Edit’ dan pilih ‘Notebook settings. </a:t>
            </a:r>
            <a:endParaRPr sz="14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Untuk memudahkan pemahaman, kita dapat menggunakan Notebook yang sudah disediakan oleh Google Colab untuk melakukan </a:t>
            </a:r>
            <a:r>
              <a:rPr lang="en-US" sz="1400" b="0" i="1" u="none" strike="noStrike" cap="none">
                <a:solidFill>
                  <a:srgbClr val="000000"/>
                </a:solidFill>
                <a:latin typeface="Arial"/>
                <a:ea typeface="Arial"/>
                <a:cs typeface="Arial"/>
                <a:sym typeface="Arial"/>
              </a:rPr>
              <a:t>computing </a:t>
            </a:r>
            <a:r>
              <a:rPr lang="en-US" sz="1400" b="0" i="0" u="none" strike="noStrike" cap="none">
                <a:solidFill>
                  <a:srgbClr val="000000"/>
                </a:solidFill>
                <a:latin typeface="Arial"/>
                <a:ea typeface="Arial"/>
                <a:cs typeface="Arial"/>
                <a:sym typeface="Arial"/>
              </a:rPr>
              <a:t>dengan membandingkan kecepatan antara GPU dan CPU </a:t>
            </a:r>
            <a:endParaRPr sz="1400" b="0" i="0" u="none" strike="noStrike" cap="none">
              <a:solidFill>
                <a:srgbClr val="000000"/>
              </a:solidFill>
              <a:latin typeface="Arial"/>
              <a:ea typeface="Arial"/>
              <a:cs typeface="Arial"/>
              <a:sym typeface="Arial"/>
            </a:endParaRPr>
          </a:p>
          <a:p>
            <a:pPr marL="40640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40640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https://colab.research.google.com/notebooks/gpu.ipynb#scrollTo=oM_8ELnJq_wd </a:t>
            </a:r>
            <a:endParaRPr sz="1400" b="0" i="0" u="none" strike="noStrike" cap="none">
              <a:solidFill>
                <a:srgbClr val="000000"/>
              </a:solidFill>
              <a:latin typeface="Arial"/>
              <a:ea typeface="Arial"/>
              <a:cs typeface="Arial"/>
              <a:sym typeface="Arial"/>
            </a:endParaRPr>
          </a:p>
        </p:txBody>
      </p:sp>
      <p:pic>
        <p:nvPicPr>
          <p:cNvPr id="611" name="Google Shape;611;p40"/>
          <p:cNvPicPr preferRelativeResize="0">
            <a:picLocks noGrp="1"/>
          </p:cNvPicPr>
          <p:nvPr>
            <p:ph type="pic" idx="2"/>
          </p:nvPr>
        </p:nvPicPr>
        <p:blipFill rotWithShape="1">
          <a:blip r:embed="rId3">
            <a:alphaModFix/>
          </a:blip>
          <a:srcRect/>
          <a:stretch/>
        </p:blipFill>
        <p:spPr>
          <a:xfrm>
            <a:off x="4799965" y="5602605"/>
            <a:ext cx="7006590" cy="800100"/>
          </a:xfrm>
          <a:prstGeom prst="rect">
            <a:avLst/>
          </a:prstGeom>
          <a:noFill/>
          <a:ln w="9525" cap="flat" cmpd="sng">
            <a:solidFill>
              <a:srgbClr val="666666"/>
            </a:solidFill>
            <a:prstDash val="solid"/>
            <a:round/>
            <a:headEnd type="none" w="sm" len="sm"/>
            <a:tailEnd type="none" w="sm" len="sm"/>
          </a:ln>
        </p:spPr>
      </p:pic>
      <p:pic>
        <p:nvPicPr>
          <p:cNvPr id="612" name="Google Shape;612;p40"/>
          <p:cNvPicPr preferRelativeResize="0"/>
          <p:nvPr/>
        </p:nvPicPr>
        <p:blipFill rotWithShape="1">
          <a:blip r:embed="rId4">
            <a:alphaModFix/>
          </a:blip>
          <a:srcRect t="11671" r="54922" b="72747"/>
          <a:stretch/>
        </p:blipFill>
        <p:spPr>
          <a:xfrm>
            <a:off x="6890385" y="3573145"/>
            <a:ext cx="4772025" cy="1855470"/>
          </a:xfrm>
          <a:prstGeom prst="rect">
            <a:avLst/>
          </a:prstGeom>
          <a:noFill/>
          <a:ln w="9525" cap="flat" cmpd="sng">
            <a:solidFill>
              <a:srgbClr val="666666"/>
            </a:solidFill>
            <a:prstDash val="solid"/>
            <a:round/>
            <a:headEnd type="none" w="sm" len="sm"/>
            <a:tailEnd type="none" w="sm" len="sm"/>
          </a:ln>
        </p:spPr>
      </p:pic>
      <p:sp>
        <p:nvSpPr>
          <p:cNvPr id="613" name="Google Shape;613;p40"/>
          <p:cNvSpPr/>
          <p:nvPr/>
        </p:nvSpPr>
        <p:spPr>
          <a:xfrm>
            <a:off x="5015865" y="5875655"/>
            <a:ext cx="1511300" cy="725805"/>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 name="Arrow: Pentagon 1">
            <a:extLst>
              <a:ext uri="{FF2B5EF4-FFF2-40B4-BE49-F238E27FC236}">
                <a16:creationId xmlns:a16="http://schemas.microsoft.com/office/drawing/2014/main" id="{8A4E26B7-83BC-C317-4120-B59A5E19F256}"/>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a:solidFill>
                  <a:srgbClr val="FFFFFF"/>
                </a:solidFill>
                <a:latin typeface="Book Antiqua" panose="02040602050305030304" pitchFamily="18" charset="0"/>
                <a:ea typeface="Quattrocento Sans"/>
                <a:cs typeface="Quattrocento Sans"/>
                <a:sym typeface="Quattrocento Sans"/>
              </a:rPr>
              <a:t>Google </a:t>
            </a: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Colab</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fade">
                                      <p:cBhvr>
                                        <p:cTn id="7" dur="500"/>
                                        <p:tgtEl>
                                          <p:spTgt spid="610"/>
                                        </p:tgtEl>
                                      </p:cBhvr>
                                    </p:animEffect>
                                  </p:childTnLst>
                                </p:cTn>
                              </p:par>
                              <p:par>
                                <p:cTn id="8" presetID="10" presetClass="entr" presetSubtype="0" fill="hold" nodeType="withEffect">
                                  <p:stCondLst>
                                    <p:cond delay="0"/>
                                  </p:stCondLst>
                                  <p:childTnLst>
                                    <p:set>
                                      <p:cBhvr>
                                        <p:cTn id="9" dur="1" fill="hold">
                                          <p:stCondLst>
                                            <p:cond delay="0"/>
                                          </p:stCondLst>
                                        </p:cTn>
                                        <p:tgtEl>
                                          <p:spTgt spid="612"/>
                                        </p:tgtEl>
                                        <p:attrNameLst>
                                          <p:attrName>style.visibility</p:attrName>
                                        </p:attrNameLst>
                                      </p:cBhvr>
                                      <p:to>
                                        <p:strVal val="visible"/>
                                      </p:to>
                                    </p:set>
                                    <p:animEffect transition="in" filter="fade">
                                      <p:cBhvr>
                                        <p:cTn id="10" dur="500"/>
                                        <p:tgtEl>
                                          <p:spTgt spid="612"/>
                                        </p:tgtEl>
                                      </p:cBhvr>
                                    </p:animEffect>
                                  </p:childTnLst>
                                </p:cTn>
                              </p:par>
                              <p:par>
                                <p:cTn id="11" presetID="10" presetClass="entr" presetSubtype="0" fill="hold" nodeType="withEffect">
                                  <p:stCondLst>
                                    <p:cond delay="0"/>
                                  </p:stCondLst>
                                  <p:childTnLst>
                                    <p:set>
                                      <p:cBhvr>
                                        <p:cTn id="12" dur="1" fill="hold">
                                          <p:stCondLst>
                                            <p:cond delay="0"/>
                                          </p:stCondLst>
                                        </p:cTn>
                                        <p:tgtEl>
                                          <p:spTgt spid="611"/>
                                        </p:tgtEl>
                                        <p:attrNameLst>
                                          <p:attrName>style.visibility</p:attrName>
                                        </p:attrNameLst>
                                      </p:cBhvr>
                                      <p:to>
                                        <p:strVal val="visible"/>
                                      </p:to>
                                    </p:set>
                                    <p:animEffect transition="in" filter="fade">
                                      <p:cBhvr>
                                        <p:cTn id="13" dur="500"/>
                                        <p:tgtEl>
                                          <p:spTgt spid="611"/>
                                        </p:tgtEl>
                                      </p:cBhvr>
                                    </p:animEffect>
                                  </p:childTnLst>
                                </p:cTn>
                              </p:par>
                              <p:par>
                                <p:cTn id="14" presetID="10" presetClass="entr" presetSubtype="0" fill="hold" nodeType="withEffect">
                                  <p:stCondLst>
                                    <p:cond delay="0"/>
                                  </p:stCondLst>
                                  <p:childTnLst>
                                    <p:set>
                                      <p:cBhvr>
                                        <p:cTn id="15" dur="1" fill="hold">
                                          <p:stCondLst>
                                            <p:cond delay="0"/>
                                          </p:stCondLst>
                                        </p:cTn>
                                        <p:tgtEl>
                                          <p:spTgt spid="613"/>
                                        </p:tgtEl>
                                        <p:attrNameLst>
                                          <p:attrName>style.visibility</p:attrName>
                                        </p:attrNameLst>
                                      </p:cBhvr>
                                      <p:to>
                                        <p:strVal val="visible"/>
                                      </p:to>
                                    </p:set>
                                    <p:animEffect transition="in" filter="fade">
                                      <p:cBhvr>
                                        <p:cTn id="16" dur="5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1" name="Google Shape;241;p10"/>
          <p:cNvSpPr/>
          <p:nvPr/>
        </p:nvSpPr>
        <p:spPr>
          <a:xfrm>
            <a:off x="47625" y="1341120"/>
            <a:ext cx="9243695" cy="4822825"/>
          </a:xfrm>
          <a:prstGeom prst="roundRect">
            <a:avLst>
              <a:gd name="adj" fmla="val 16667"/>
            </a:avLst>
          </a:prstGeom>
          <a:noFill/>
          <a:ln>
            <a:noFill/>
          </a:ln>
        </p:spPr>
        <p:txBody>
          <a:bodyPr spcFirstLastPara="1" wrap="square" lIns="91425" tIns="45700" rIns="91425" bIns="45700" anchor="t" anchorCtr="0">
            <a:noAutofit/>
          </a:bodyPr>
          <a:lstStyle/>
          <a:p>
            <a:pPr marL="406400" marR="0" lvl="0" indent="-196850" algn="l" rtl="0">
              <a:lnSpc>
                <a:spcPct val="15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grpSp>
        <p:nvGrpSpPr>
          <p:cNvPr id="3" name="Group 2">
            <a:extLst>
              <a:ext uri="{FF2B5EF4-FFF2-40B4-BE49-F238E27FC236}">
                <a16:creationId xmlns:a16="http://schemas.microsoft.com/office/drawing/2014/main" id="{76D11614-B5A4-0C0A-03D0-6FE2DF7E15AD}"/>
              </a:ext>
            </a:extLst>
          </p:cNvPr>
          <p:cNvGrpSpPr/>
          <p:nvPr/>
        </p:nvGrpSpPr>
        <p:grpSpPr>
          <a:xfrm>
            <a:off x="3837021" y="1597366"/>
            <a:ext cx="7626917" cy="3663268"/>
            <a:chOff x="3233017" y="2076313"/>
            <a:chExt cx="7626917" cy="3663268"/>
          </a:xfrm>
        </p:grpSpPr>
        <p:grpSp>
          <p:nvGrpSpPr>
            <p:cNvPr id="12" name="Group 11">
              <a:extLst>
                <a:ext uri="{FF2B5EF4-FFF2-40B4-BE49-F238E27FC236}">
                  <a16:creationId xmlns:a16="http://schemas.microsoft.com/office/drawing/2014/main" id="{C1B02BF7-D962-35D0-A66F-9E543EF4476E}"/>
                </a:ext>
              </a:extLst>
            </p:cNvPr>
            <p:cNvGrpSpPr/>
            <p:nvPr/>
          </p:nvGrpSpPr>
          <p:grpSpPr>
            <a:xfrm>
              <a:off x="3233017" y="2076313"/>
              <a:ext cx="7626917" cy="3663268"/>
              <a:chOff x="1686234" y="2868787"/>
              <a:chExt cx="6758993" cy="3401521"/>
            </a:xfrm>
          </p:grpSpPr>
          <p:pic>
            <p:nvPicPr>
              <p:cNvPr id="1026" name="Picture 2">
                <a:extLst>
                  <a:ext uri="{FF2B5EF4-FFF2-40B4-BE49-F238E27FC236}">
                    <a16:creationId xmlns:a16="http://schemas.microsoft.com/office/drawing/2014/main" id="{9A531176-3C1C-78A7-9464-A519DB3011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41" t="4129" r="10088" b="4284"/>
              <a:stretch/>
            </p:blipFill>
            <p:spPr bwMode="auto">
              <a:xfrm>
                <a:off x="1686234" y="3017924"/>
                <a:ext cx="4106547" cy="3252384"/>
              </a:xfrm>
              <a:prstGeom prst="rect">
                <a:avLst/>
              </a:prstGeom>
              <a:noFill/>
              <a:extLst>
                <a:ext uri="{909E8E84-426E-40DD-AFC4-6F175D3DCCD1}">
                  <a14:hiddenFill xmlns:a14="http://schemas.microsoft.com/office/drawing/2010/main">
                    <a:solidFill>
                      <a:srgbClr val="FFFFFF"/>
                    </a:solidFill>
                  </a14:hiddenFill>
                </a:ext>
              </a:extLst>
            </p:spPr>
          </p:pic>
          <p:sp>
            <p:nvSpPr>
              <p:cNvPr id="244" name="Google Shape;244;p10"/>
              <p:cNvSpPr/>
              <p:nvPr/>
            </p:nvSpPr>
            <p:spPr>
              <a:xfrm>
                <a:off x="5968453" y="2868787"/>
                <a:ext cx="2476774" cy="725897"/>
              </a:xfrm>
              <a:prstGeom prst="roundRect">
                <a:avLst>
                  <a:gd name="adj" fmla="val 16667"/>
                </a:avLst>
              </a:prstGeom>
              <a:noFill/>
              <a:ln>
                <a:noFill/>
              </a:ln>
            </p:spPr>
            <p:txBody>
              <a:bodyPr spcFirstLastPara="1" wrap="square" lIns="91425" tIns="45700" rIns="91425" bIns="45700" anchor="t" anchorCtr="0">
                <a:noAutofit/>
              </a:bodyPr>
              <a:lstStyle/>
              <a:p>
                <a:pPr marL="120650" marR="0" lvl="0" indent="0" algn="ctr" rtl="0">
                  <a:lnSpc>
                    <a:spcPct val="150000"/>
                  </a:lnSpc>
                  <a:spcBef>
                    <a:spcPts val="0"/>
                  </a:spcBef>
                  <a:spcAft>
                    <a:spcPts val="0"/>
                  </a:spcAft>
                  <a:buClr>
                    <a:srgbClr val="000000"/>
                  </a:buClr>
                  <a:buSzPts val="1400"/>
                  <a:buFont typeface="Arial"/>
                  <a:buNone/>
                </a:pPr>
                <a:r>
                  <a:rPr lang="en-US" sz="1600" i="0" u="none" strike="noStrike" cap="none" dirty="0" err="1">
                    <a:solidFill>
                      <a:schemeClr val="tx1">
                        <a:lumMod val="65000"/>
                        <a:lumOff val="35000"/>
                      </a:schemeClr>
                    </a:solidFill>
                    <a:latin typeface="Arial"/>
                    <a:ea typeface="Arial"/>
                    <a:cs typeface="Arial"/>
                    <a:sym typeface="Arial"/>
                  </a:rPr>
                  <a:t>Mengapa</a:t>
                </a:r>
                <a:r>
                  <a:rPr lang="en-US" sz="1600" i="0" u="none" strike="noStrike" cap="none" dirty="0">
                    <a:solidFill>
                      <a:schemeClr val="tx1">
                        <a:lumMod val="65000"/>
                        <a:lumOff val="35000"/>
                      </a:schemeClr>
                    </a:solidFill>
                    <a:latin typeface="Arial"/>
                    <a:ea typeface="Arial"/>
                    <a:cs typeface="Arial"/>
                    <a:sym typeface="Arial"/>
                  </a:rPr>
                  <a:t> </a:t>
                </a:r>
                <a:r>
                  <a:rPr lang="en-US" sz="1600" i="0" u="none" strike="noStrike" cap="none" dirty="0" err="1">
                    <a:solidFill>
                      <a:schemeClr val="tx1">
                        <a:lumMod val="65000"/>
                        <a:lumOff val="35000"/>
                      </a:schemeClr>
                    </a:solidFill>
                    <a:latin typeface="Arial"/>
                    <a:ea typeface="Arial"/>
                    <a:cs typeface="Arial"/>
                    <a:sym typeface="Arial"/>
                  </a:rPr>
                  <a:t>dinamakan</a:t>
                </a:r>
                <a:r>
                  <a:rPr lang="en-US" sz="1600" i="0" u="none" strike="noStrike" cap="none" dirty="0">
                    <a:solidFill>
                      <a:schemeClr val="tx1">
                        <a:lumMod val="65000"/>
                        <a:lumOff val="35000"/>
                      </a:schemeClr>
                    </a:solidFill>
                    <a:latin typeface="Arial"/>
                    <a:ea typeface="Arial"/>
                    <a:cs typeface="Arial"/>
                    <a:sym typeface="Arial"/>
                  </a:rPr>
                  <a:t> </a:t>
                </a:r>
              </a:p>
              <a:p>
                <a:pPr marL="120650" marR="0" lvl="0" indent="0" algn="ctr" rtl="0">
                  <a:lnSpc>
                    <a:spcPct val="150000"/>
                  </a:lnSpc>
                  <a:spcBef>
                    <a:spcPts val="0"/>
                  </a:spcBef>
                  <a:spcAft>
                    <a:spcPts val="0"/>
                  </a:spcAft>
                  <a:buClr>
                    <a:srgbClr val="000000"/>
                  </a:buClr>
                  <a:buSzPts val="1400"/>
                  <a:buFont typeface="Arial"/>
                  <a:buNone/>
                </a:pPr>
                <a:r>
                  <a:rPr lang="en-US" sz="1600" b="1" i="0" u="none" strike="noStrike" cap="none" dirty="0">
                    <a:solidFill>
                      <a:schemeClr val="tx1">
                        <a:lumMod val="65000"/>
                        <a:lumOff val="35000"/>
                      </a:schemeClr>
                    </a:solidFill>
                    <a:latin typeface="Arial"/>
                    <a:ea typeface="Arial"/>
                    <a:cs typeface="Arial"/>
                    <a:sym typeface="Arial"/>
                  </a:rPr>
                  <a:t>Python?</a:t>
                </a:r>
              </a:p>
              <a:p>
                <a:pPr marL="120650" marR="0" lvl="0" indent="0" algn="ctr" rtl="0">
                  <a:lnSpc>
                    <a:spcPct val="150000"/>
                  </a:lnSpc>
                  <a:spcBef>
                    <a:spcPts val="0"/>
                  </a:spcBef>
                  <a:spcAft>
                    <a:spcPts val="0"/>
                  </a:spcAft>
                  <a:buClr>
                    <a:srgbClr val="000000"/>
                  </a:buClr>
                  <a:buSzPts val="1400"/>
                  <a:buFont typeface="Arial"/>
                  <a:buNone/>
                </a:pPr>
                <a:endParaRPr i="0" u="none" strike="noStrike" cap="none" dirty="0">
                  <a:solidFill>
                    <a:srgbClr val="00B050"/>
                  </a:solidFill>
                  <a:latin typeface="Arial"/>
                  <a:ea typeface="Arial"/>
                  <a:cs typeface="Arial"/>
                  <a:sym typeface="Arial"/>
                </a:endParaRPr>
              </a:p>
            </p:txBody>
          </p:sp>
        </p:grpSp>
        <p:pic>
          <p:nvPicPr>
            <p:cNvPr id="2" name="Google Shape;243;p10">
              <a:extLst>
                <a:ext uri="{FF2B5EF4-FFF2-40B4-BE49-F238E27FC236}">
                  <a16:creationId xmlns:a16="http://schemas.microsoft.com/office/drawing/2014/main" id="{8F9DF60A-6819-3969-823A-96E3EAB4772E}"/>
                </a:ext>
              </a:extLst>
            </p:cNvPr>
            <p:cNvPicPr preferRelativeResize="0"/>
            <p:nvPr/>
          </p:nvPicPr>
          <p:blipFill rotWithShape="1">
            <a:blip r:embed="rId4">
              <a:alphaModFix/>
            </a:blip>
            <a:srcRect/>
            <a:stretch/>
          </p:blipFill>
          <p:spPr>
            <a:xfrm>
              <a:off x="8873452" y="3012077"/>
              <a:ext cx="1424433" cy="1421315"/>
            </a:xfrm>
            <a:prstGeom prst="flowChartConnector">
              <a:avLst/>
            </a:prstGeom>
            <a:noFill/>
            <a:ln>
              <a:solidFill>
                <a:schemeClr val="tx1">
                  <a:lumMod val="50000"/>
                  <a:lumOff val="50000"/>
                </a:schemeClr>
              </a:solidFill>
            </a:ln>
          </p:spPr>
        </p:pic>
      </p:grpSp>
      <p:sp>
        <p:nvSpPr>
          <p:cNvPr id="4" name="Arrow: Pentagon 3">
            <a:extLst>
              <a:ext uri="{FF2B5EF4-FFF2-40B4-BE49-F238E27FC236}">
                <a16:creationId xmlns:a16="http://schemas.microsoft.com/office/drawing/2014/main" id="{6471B9F5-43C8-3B6C-B035-BE06B26CCEEA}"/>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Sejarah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
        <p:nvSpPr>
          <p:cNvPr id="6" name="TextBox 5">
            <a:extLst>
              <a:ext uri="{FF2B5EF4-FFF2-40B4-BE49-F238E27FC236}">
                <a16:creationId xmlns:a16="http://schemas.microsoft.com/office/drawing/2014/main" id="{7C27D140-A24B-9588-24F3-A76B0D656AA0}"/>
              </a:ext>
            </a:extLst>
          </p:cNvPr>
          <p:cNvSpPr txBox="1"/>
          <p:nvPr/>
        </p:nvSpPr>
        <p:spPr>
          <a:xfrm>
            <a:off x="217529" y="1277010"/>
            <a:ext cx="3172347" cy="3139321"/>
          </a:xfrm>
          <a:prstGeom prst="rect">
            <a:avLst/>
          </a:prstGeom>
          <a:noFill/>
        </p:spPr>
        <p:txBody>
          <a:bodyPr wrap="square">
            <a:spAutoFit/>
          </a:bodyPr>
          <a:lstStyle/>
          <a:p>
            <a:r>
              <a:rPr lang="en-ID" b="1" i="0" dirty="0">
                <a:solidFill>
                  <a:srgbClr val="356185"/>
                </a:solidFill>
                <a:effectLst/>
                <a:latin typeface="Helvetica Neue"/>
              </a:rPr>
              <a:t>Guido van Rossum</a:t>
            </a:r>
            <a:r>
              <a:rPr lang="en-ID" b="0" i="0" dirty="0">
                <a:solidFill>
                  <a:srgbClr val="333333"/>
                </a:solidFill>
                <a:effectLst/>
                <a:latin typeface="Helvetica Neue"/>
              </a:rPr>
              <a:t> </a:t>
            </a:r>
            <a:r>
              <a:rPr lang="en-ID" b="0" i="0" dirty="0" err="1">
                <a:solidFill>
                  <a:srgbClr val="333333"/>
                </a:solidFill>
                <a:effectLst/>
                <a:latin typeface="Helvetica Neue"/>
              </a:rPr>
              <a:t>adalah</a:t>
            </a:r>
            <a:r>
              <a:rPr lang="en-ID" b="0" i="0" dirty="0">
                <a:solidFill>
                  <a:srgbClr val="333333"/>
                </a:solidFill>
                <a:effectLst/>
                <a:latin typeface="Helvetica Neue"/>
              </a:rPr>
              <a:t> </a:t>
            </a:r>
            <a:r>
              <a:rPr lang="en-ID" b="0" i="0" dirty="0" err="1">
                <a:solidFill>
                  <a:srgbClr val="333333"/>
                </a:solidFill>
                <a:effectLst/>
                <a:latin typeface="Helvetica Neue"/>
              </a:rPr>
              <a:t>seorang</a:t>
            </a:r>
            <a:r>
              <a:rPr lang="en-ID" b="0" i="0" dirty="0">
                <a:solidFill>
                  <a:srgbClr val="333333"/>
                </a:solidFill>
                <a:effectLst/>
                <a:latin typeface="Helvetica Neue"/>
              </a:rPr>
              <a:t> </a:t>
            </a:r>
            <a:r>
              <a:rPr lang="en-ID" b="0" i="0" dirty="0" err="1">
                <a:solidFill>
                  <a:srgbClr val="333333"/>
                </a:solidFill>
                <a:effectLst/>
                <a:latin typeface="Helvetica Neue"/>
              </a:rPr>
              <a:t>progammer</a:t>
            </a:r>
            <a:r>
              <a:rPr lang="en-ID" b="0" i="0" dirty="0">
                <a:solidFill>
                  <a:srgbClr val="333333"/>
                </a:solidFill>
                <a:effectLst/>
                <a:latin typeface="Helvetica Neue"/>
              </a:rPr>
              <a:t> yang </a:t>
            </a:r>
            <a:r>
              <a:rPr lang="en-ID" b="0" i="0" dirty="0" err="1">
                <a:solidFill>
                  <a:srgbClr val="333333"/>
                </a:solidFill>
                <a:effectLst/>
                <a:latin typeface="Helvetica Neue"/>
              </a:rPr>
              <a:t>pertama</a:t>
            </a:r>
            <a:r>
              <a:rPr lang="en-ID" b="0" i="0" dirty="0">
                <a:solidFill>
                  <a:srgbClr val="333333"/>
                </a:solidFill>
                <a:effectLst/>
                <a:latin typeface="Helvetica Neue"/>
              </a:rPr>
              <a:t> kali </a:t>
            </a:r>
            <a:r>
              <a:rPr lang="en-ID" b="0" i="0" dirty="0" err="1">
                <a:solidFill>
                  <a:srgbClr val="333333"/>
                </a:solidFill>
                <a:effectLst/>
                <a:latin typeface="Helvetica Neue"/>
              </a:rPr>
              <a:t>mendesain</a:t>
            </a:r>
            <a:r>
              <a:rPr lang="en-ID" b="0" i="0" dirty="0">
                <a:solidFill>
                  <a:srgbClr val="333333"/>
                </a:solidFill>
                <a:effectLst/>
                <a:latin typeface="Helvetica Neue"/>
              </a:rPr>
              <a:t> dan </a:t>
            </a:r>
            <a:r>
              <a:rPr lang="en-ID" b="0" i="0" dirty="0" err="1">
                <a:solidFill>
                  <a:srgbClr val="333333"/>
                </a:solidFill>
                <a:effectLst/>
                <a:latin typeface="Helvetica Neue"/>
              </a:rPr>
              <a:t>mengimplementasikan</a:t>
            </a:r>
            <a:r>
              <a:rPr lang="en-ID" b="0" i="0" dirty="0">
                <a:solidFill>
                  <a:srgbClr val="333333"/>
                </a:solidFill>
                <a:effectLst/>
                <a:latin typeface="Helvetica Neue"/>
              </a:rPr>
              <a:t> Python pada </a:t>
            </a:r>
            <a:r>
              <a:rPr lang="en-ID" b="0" i="0" dirty="0" err="1">
                <a:solidFill>
                  <a:srgbClr val="333333"/>
                </a:solidFill>
                <a:effectLst/>
                <a:latin typeface="Helvetica Neue"/>
              </a:rPr>
              <a:t>bulan</a:t>
            </a:r>
            <a:r>
              <a:rPr lang="en-ID" b="0" i="0" dirty="0">
                <a:solidFill>
                  <a:srgbClr val="333333"/>
                </a:solidFill>
                <a:effectLst/>
                <a:latin typeface="Helvetica Neue"/>
              </a:rPr>
              <a:t> </a:t>
            </a:r>
            <a:r>
              <a:rPr lang="en-ID" b="0" i="0" dirty="0" err="1">
                <a:solidFill>
                  <a:srgbClr val="333333"/>
                </a:solidFill>
                <a:effectLst/>
                <a:latin typeface="Helvetica Neue"/>
              </a:rPr>
              <a:t>Desember</a:t>
            </a:r>
            <a:r>
              <a:rPr lang="en-ID" b="0" i="0" dirty="0">
                <a:solidFill>
                  <a:srgbClr val="333333"/>
                </a:solidFill>
                <a:effectLst/>
                <a:latin typeface="Helvetica Neue"/>
              </a:rPr>
              <a:t> 1989. </a:t>
            </a:r>
          </a:p>
          <a:p>
            <a:endParaRPr lang="en-ID" dirty="0">
              <a:solidFill>
                <a:srgbClr val="333333"/>
              </a:solidFill>
              <a:latin typeface="Helvetica Neue"/>
            </a:endParaRPr>
          </a:p>
          <a:p>
            <a:r>
              <a:rPr lang="en-ID" b="0" i="0" dirty="0" err="1">
                <a:solidFill>
                  <a:srgbClr val="333333"/>
                </a:solidFill>
                <a:effectLst/>
                <a:latin typeface="Helvetica Neue"/>
              </a:rPr>
              <a:t>Projek</a:t>
            </a:r>
            <a:r>
              <a:rPr lang="en-ID" b="0" i="0" dirty="0">
                <a:solidFill>
                  <a:srgbClr val="333333"/>
                </a:solidFill>
                <a:effectLst/>
                <a:latin typeface="Helvetica Neue"/>
              </a:rPr>
              <a:t> </a:t>
            </a:r>
            <a:r>
              <a:rPr lang="en-ID" b="0" i="0" dirty="0" err="1">
                <a:solidFill>
                  <a:srgbClr val="333333"/>
                </a:solidFill>
                <a:effectLst/>
                <a:latin typeface="Helvetica Neue"/>
              </a:rPr>
              <a:t>ini</a:t>
            </a:r>
            <a:r>
              <a:rPr lang="en-ID" b="0" i="0" dirty="0">
                <a:solidFill>
                  <a:srgbClr val="333333"/>
                </a:solidFill>
                <a:effectLst/>
                <a:latin typeface="Helvetica Neue"/>
              </a:rPr>
              <a:t> </a:t>
            </a:r>
            <a:r>
              <a:rPr lang="en-ID" b="0" i="0" dirty="0" err="1">
                <a:solidFill>
                  <a:srgbClr val="333333"/>
                </a:solidFill>
                <a:effectLst/>
                <a:latin typeface="Helvetica Neue"/>
              </a:rPr>
              <a:t>mulai</a:t>
            </a:r>
            <a:r>
              <a:rPr lang="en-ID" b="0" i="0" dirty="0">
                <a:solidFill>
                  <a:srgbClr val="333333"/>
                </a:solidFill>
                <a:effectLst/>
                <a:latin typeface="Helvetica Neue"/>
              </a:rPr>
              <a:t> </a:t>
            </a:r>
            <a:r>
              <a:rPr lang="en-ID" b="0" i="0" dirty="0" err="1">
                <a:solidFill>
                  <a:srgbClr val="333333"/>
                </a:solidFill>
                <a:effectLst/>
                <a:latin typeface="Helvetica Neue"/>
              </a:rPr>
              <a:t>dikembangkan</a:t>
            </a:r>
            <a:r>
              <a:rPr lang="en-ID" b="0" i="0" dirty="0">
                <a:solidFill>
                  <a:srgbClr val="333333"/>
                </a:solidFill>
                <a:effectLst/>
                <a:latin typeface="Helvetica Neue"/>
              </a:rPr>
              <a:t> di Centrum </a:t>
            </a:r>
            <a:r>
              <a:rPr lang="en-ID" b="0" i="0" dirty="0" err="1">
                <a:solidFill>
                  <a:srgbClr val="333333"/>
                </a:solidFill>
                <a:effectLst/>
                <a:latin typeface="Helvetica Neue"/>
              </a:rPr>
              <a:t>Wiskunde</a:t>
            </a:r>
            <a:r>
              <a:rPr lang="en-ID" b="0" i="0" dirty="0">
                <a:solidFill>
                  <a:srgbClr val="333333"/>
                </a:solidFill>
                <a:effectLst/>
                <a:latin typeface="Helvetica Neue"/>
              </a:rPr>
              <a:t> &amp; </a:t>
            </a:r>
            <a:r>
              <a:rPr lang="en-ID" b="0" i="0" dirty="0" err="1">
                <a:solidFill>
                  <a:srgbClr val="333333"/>
                </a:solidFill>
                <a:effectLst/>
                <a:latin typeface="Helvetica Neue"/>
              </a:rPr>
              <a:t>Informatice</a:t>
            </a:r>
            <a:r>
              <a:rPr lang="en-ID" b="0" i="0" dirty="0">
                <a:solidFill>
                  <a:srgbClr val="333333"/>
                </a:solidFill>
                <a:effectLst/>
                <a:latin typeface="Helvetica Neue"/>
              </a:rPr>
              <a:t> yang </a:t>
            </a:r>
            <a:r>
              <a:rPr lang="en-ID" b="0" i="0" dirty="0" err="1">
                <a:solidFill>
                  <a:srgbClr val="333333"/>
                </a:solidFill>
                <a:effectLst/>
                <a:latin typeface="Helvetica Neue"/>
              </a:rPr>
              <a:t>berpusat</a:t>
            </a:r>
            <a:r>
              <a:rPr lang="en-ID" b="0" i="0" dirty="0">
                <a:solidFill>
                  <a:srgbClr val="333333"/>
                </a:solidFill>
                <a:effectLst/>
                <a:latin typeface="Helvetica Neue"/>
              </a:rPr>
              <a:t> di Belanda. </a:t>
            </a:r>
            <a:endParaRPr lang="en-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2714A-BE29-4E83-A155-D5802C472B0A}"/>
              </a:ext>
            </a:extLst>
          </p:cNvPr>
          <p:cNvSpPr txBox="1"/>
          <p:nvPr/>
        </p:nvSpPr>
        <p:spPr>
          <a:xfrm>
            <a:off x="0" y="4597193"/>
            <a:ext cx="12192000" cy="1015663"/>
          </a:xfrm>
          <a:prstGeom prst="rect">
            <a:avLst/>
          </a:prstGeom>
          <a:noFill/>
        </p:spPr>
        <p:txBody>
          <a:bodyPr wrap="square" rtlCol="0" anchor="ctr">
            <a:spAutoFit/>
          </a:bodyPr>
          <a:lstStyle/>
          <a:p>
            <a:pPr algn="ctr"/>
            <a:r>
              <a:rPr lang="en-US" altLang="ko-KR" sz="6000" dirty="0">
                <a:solidFill>
                  <a:schemeClr val="bg1"/>
                </a:solidFill>
                <a:latin typeface="Book Antiqua" panose="02040602050305030304" pitchFamily="18" charset="0"/>
                <a:cs typeface="Arial" pitchFamily="34" charset="0"/>
              </a:rPr>
              <a:t>THANK YOU</a:t>
            </a:r>
            <a:endParaRPr lang="ko-KR" altLang="en-US" sz="6000" dirty="0">
              <a:solidFill>
                <a:schemeClr val="bg1"/>
              </a:solidFill>
              <a:latin typeface="Book Antiqua" panose="02040602050305030304" pitchFamily="18" charset="0"/>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50" y="5536524"/>
            <a:ext cx="12191852" cy="379656"/>
          </a:xfrm>
          <a:prstGeom prst="rect">
            <a:avLst/>
          </a:prstGeom>
          <a:noFill/>
        </p:spPr>
        <p:txBody>
          <a:bodyPr wrap="square" rtlCol="0" anchor="ctr">
            <a:spAutoFit/>
          </a:bodyPr>
          <a:lstStyle/>
          <a:p>
            <a:pPr algn="ctr"/>
            <a:r>
              <a:rPr lang="en-US" altLang="ko-KR" sz="1867" dirty="0">
                <a:solidFill>
                  <a:schemeClr val="bg1"/>
                </a:solidFill>
                <a:latin typeface="Book Antiqua" panose="02040602050305030304" pitchFamily="18" charset="0"/>
                <a:cs typeface="Arial" pitchFamily="34" charset="0"/>
              </a:rPr>
              <a:t>Insert the Subtitle of Your Presentation</a:t>
            </a:r>
            <a:endParaRPr lang="ko-KR" altLang="en-US" sz="1867" dirty="0">
              <a:solidFill>
                <a:schemeClr val="bg1"/>
              </a:solidFill>
              <a:latin typeface="Book Antiqua" panose="02040602050305030304" pitchFamily="18" charset="0"/>
              <a:cs typeface="Arial" pitchFamily="34" charset="0"/>
            </a:endParaRPr>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11"/>
          <p:cNvSpPr/>
          <p:nvPr/>
        </p:nvSpPr>
        <p:spPr>
          <a:xfrm>
            <a:off x="335280" y="1124585"/>
            <a:ext cx="3157855" cy="48831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a:solidFill>
                  <a:srgbClr val="434343"/>
                </a:solidFill>
                <a:latin typeface="Calibri"/>
                <a:ea typeface="Calibri"/>
                <a:cs typeface="Calibri"/>
                <a:sym typeface="Calibri"/>
              </a:rPr>
              <a:t>Facts</a:t>
            </a:r>
            <a:endParaRPr sz="1800" b="0" i="0" u="none" strike="noStrike" cap="none">
              <a:solidFill>
                <a:srgbClr val="434343"/>
              </a:solidFill>
              <a:latin typeface="Calibri"/>
              <a:ea typeface="Calibri"/>
              <a:cs typeface="Calibri"/>
              <a:sym typeface="Calibri"/>
            </a:endParaRPr>
          </a:p>
        </p:txBody>
      </p:sp>
      <p:sp>
        <p:nvSpPr>
          <p:cNvPr id="251" name="Google Shape;251;p11"/>
          <p:cNvSpPr/>
          <p:nvPr/>
        </p:nvSpPr>
        <p:spPr>
          <a:xfrm>
            <a:off x="47625" y="1341120"/>
            <a:ext cx="9243695" cy="4822825"/>
          </a:xfrm>
          <a:prstGeom prst="roundRect">
            <a:avLst>
              <a:gd name="adj" fmla="val 16667"/>
            </a:avLst>
          </a:prstGeom>
          <a:noFill/>
          <a:ln>
            <a:noFill/>
          </a:ln>
        </p:spPr>
        <p:txBody>
          <a:bodyPr spcFirstLastPara="1" wrap="square" lIns="91425" tIns="45700" rIns="91425" bIns="45700" anchor="t" anchorCtr="0">
            <a:noAutofit/>
          </a:bodyPr>
          <a:lstStyle/>
          <a:p>
            <a:pPr marL="406400" marR="0" lvl="0" indent="-196850" algn="l" rtl="0">
              <a:lnSpc>
                <a:spcPct val="15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52" name="Google Shape;252;p11">
            <a:hlinkClick r:id="rId3"/>
          </p:cNvPr>
          <p:cNvSpPr txBox="1"/>
          <p:nvPr/>
        </p:nvSpPr>
        <p:spPr>
          <a:xfrm>
            <a:off x="5080635" y="5551613"/>
            <a:ext cx="6413500" cy="474980"/>
          </a:xfrm>
          <a:prstGeom prst="rect">
            <a:avLst/>
          </a:prstGeom>
          <a:noFill/>
          <a:ln>
            <a:noFill/>
          </a:ln>
        </p:spPr>
        <p:txBody>
          <a:bodyPr spcFirstLastPara="1" wrap="square" lIns="91425" tIns="45700" rIns="91425" bIns="45700" anchor="t" anchorCtr="0">
            <a:noAutofit/>
          </a:bodyPr>
          <a:lstStyle/>
          <a:p>
            <a:pPr marL="120650" marR="0" lvl="0" indent="0" algn="r" rtl="0">
              <a:lnSpc>
                <a:spcPct val="100000"/>
              </a:lnSpc>
              <a:spcBef>
                <a:spcPts val="0"/>
              </a:spcBef>
              <a:spcAft>
                <a:spcPts val="0"/>
              </a:spcAft>
              <a:buClr>
                <a:srgbClr val="000000"/>
              </a:buClr>
              <a:buSzPts val="1400"/>
              <a:buFont typeface="Arial"/>
              <a:buNone/>
            </a:pPr>
            <a:r>
              <a:rPr lang="en-US" sz="1200" b="0" i="1" u="none" strike="noStrike" cap="none" dirty="0">
                <a:solidFill>
                  <a:srgbClr val="000000"/>
                </a:solidFill>
                <a:latin typeface="Arial"/>
                <a:ea typeface="Arial"/>
                <a:cs typeface="Arial"/>
                <a:sym typeface="Arial"/>
              </a:rPr>
              <a:t>Image: Monty Python sketches found in Michael Palin’s archives (BBC, 2018)</a:t>
            </a:r>
            <a:endParaRPr sz="1200" b="0" i="1" u="none" strike="noStrike" cap="none" dirty="0">
              <a:solidFill>
                <a:srgbClr val="000000"/>
              </a:solidFill>
              <a:latin typeface="Arial"/>
              <a:ea typeface="Arial"/>
              <a:cs typeface="Arial"/>
              <a:sym typeface="Arial"/>
            </a:endParaRPr>
          </a:p>
        </p:txBody>
      </p:sp>
      <p:pic>
        <p:nvPicPr>
          <p:cNvPr id="253" name="Google Shape;253;p11"/>
          <p:cNvPicPr preferRelativeResize="0">
            <a:picLocks noGrp="1"/>
          </p:cNvPicPr>
          <p:nvPr>
            <p:ph type="pic" idx="2"/>
          </p:nvPr>
        </p:nvPicPr>
        <p:blipFill rotWithShape="1">
          <a:blip r:embed="rId4">
            <a:alphaModFix/>
          </a:blip>
          <a:srcRect/>
          <a:stretch/>
        </p:blipFill>
        <p:spPr>
          <a:xfrm>
            <a:off x="5201285" y="1612900"/>
            <a:ext cx="6172200" cy="3869690"/>
          </a:xfrm>
          <a:prstGeom prst="rect">
            <a:avLst/>
          </a:prstGeom>
          <a:noFill/>
          <a:ln>
            <a:noFill/>
          </a:ln>
        </p:spPr>
      </p:pic>
      <p:sp>
        <p:nvSpPr>
          <p:cNvPr id="254" name="Google Shape;254;p11"/>
          <p:cNvSpPr/>
          <p:nvPr/>
        </p:nvSpPr>
        <p:spPr>
          <a:xfrm>
            <a:off x="-4" y="1543367"/>
            <a:ext cx="4660207" cy="4822825"/>
          </a:xfrm>
          <a:prstGeom prst="roundRect">
            <a:avLst>
              <a:gd name="adj" fmla="val 16667"/>
            </a:avLst>
          </a:prstGeom>
          <a:noFill/>
          <a:ln>
            <a:noFill/>
          </a:ln>
        </p:spPr>
        <p:txBody>
          <a:bodyPr spcFirstLastPara="1" wrap="square" lIns="91425" tIns="45700" rIns="91425" bIns="45700" anchor="t" anchorCtr="0">
            <a:noAutofit/>
          </a:bodyPr>
          <a:lstStyle/>
          <a:p>
            <a:pPr marL="406400" marR="0" lvl="0" indent="-285750" algn="l" rtl="0">
              <a:lnSpc>
                <a:spcPct val="150000"/>
              </a:lnSpc>
              <a:spcBef>
                <a:spcPts val="0"/>
              </a:spcBef>
              <a:spcAft>
                <a:spcPts val="0"/>
              </a:spcAft>
              <a:buClr>
                <a:srgbClr val="000000"/>
              </a:buClr>
              <a:buSzPts val="1400"/>
              <a:buFont typeface="Arial"/>
              <a:buChar char="•"/>
            </a:pPr>
            <a:r>
              <a:rPr lang="en-US" sz="1600" b="0" i="0" u="none" strike="noStrike" cap="none" dirty="0" err="1">
                <a:solidFill>
                  <a:srgbClr val="000000"/>
                </a:solidFill>
                <a:latin typeface="Arial"/>
                <a:ea typeface="Arial"/>
                <a:cs typeface="Arial"/>
                <a:sym typeface="Arial"/>
              </a:rPr>
              <a:t>Inspirasi</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nama</a:t>
            </a:r>
            <a:r>
              <a:rPr lang="en-US" sz="1600" b="0" i="0" u="none" strike="noStrike" cap="none" dirty="0">
                <a:solidFill>
                  <a:srgbClr val="000000"/>
                </a:solidFill>
                <a:latin typeface="Arial"/>
                <a:ea typeface="Arial"/>
                <a:cs typeface="Arial"/>
                <a:sym typeface="Arial"/>
              </a:rPr>
              <a:t> Python </a:t>
            </a:r>
            <a:r>
              <a:rPr lang="en-US" sz="1600" b="0" i="0" u="none" strike="noStrike" cap="none" dirty="0" err="1">
                <a:solidFill>
                  <a:srgbClr val="000000"/>
                </a:solidFill>
                <a:latin typeface="Arial"/>
                <a:ea typeface="Arial"/>
                <a:cs typeface="Arial"/>
                <a:sym typeface="Arial"/>
              </a:rPr>
              <a:t>diambil</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dari</a:t>
            </a:r>
            <a:r>
              <a:rPr lang="en-US" sz="1600" b="0" i="0" u="none" strike="noStrike" cap="none" dirty="0">
                <a:solidFill>
                  <a:srgbClr val="000000"/>
                </a:solidFill>
                <a:latin typeface="Arial"/>
                <a:ea typeface="Arial"/>
                <a:cs typeface="Arial"/>
                <a:sym typeface="Arial"/>
              </a:rPr>
              <a:t> acara TV BBC yang </a:t>
            </a:r>
            <a:r>
              <a:rPr lang="en-US" sz="1600" b="0" i="0" u="none" strike="noStrike" cap="none" dirty="0" err="1">
                <a:solidFill>
                  <a:srgbClr val="000000"/>
                </a:solidFill>
                <a:latin typeface="Arial"/>
                <a:ea typeface="Arial"/>
                <a:cs typeface="Arial"/>
                <a:sym typeface="Arial"/>
              </a:rPr>
              <a:t>berjudul</a:t>
            </a:r>
            <a:r>
              <a:rPr lang="en-US" sz="1600" b="0" i="0" u="none" strike="noStrike" cap="none" dirty="0">
                <a:solidFill>
                  <a:srgbClr val="000000"/>
                </a:solidFill>
                <a:latin typeface="Arial"/>
                <a:ea typeface="Arial"/>
                <a:cs typeface="Arial"/>
                <a:sym typeface="Arial"/>
              </a:rPr>
              <a:t> “Monty Python’s Flying Circus”, </a:t>
            </a:r>
            <a:r>
              <a:rPr lang="en-US" sz="1600" b="0" i="0" u="none" strike="noStrike" cap="none" dirty="0" err="1">
                <a:solidFill>
                  <a:srgbClr val="000000"/>
                </a:solidFill>
                <a:latin typeface="Arial"/>
                <a:ea typeface="Arial"/>
                <a:cs typeface="Arial"/>
                <a:sym typeface="Arial"/>
              </a:rPr>
              <a:t>karena</a:t>
            </a:r>
            <a:r>
              <a:rPr lang="en-US" sz="1600" b="0" i="0" u="none" strike="noStrike" cap="none" dirty="0">
                <a:solidFill>
                  <a:srgbClr val="000000"/>
                </a:solidFill>
                <a:latin typeface="Arial"/>
                <a:ea typeface="Arial"/>
                <a:cs typeface="Arial"/>
                <a:sym typeface="Arial"/>
              </a:rPr>
              <a:t> Guido </a:t>
            </a:r>
            <a:r>
              <a:rPr lang="en-US" sz="1600" b="0" i="0" u="none" strike="noStrike" cap="none" dirty="0" err="1">
                <a:solidFill>
                  <a:srgbClr val="000000"/>
                </a:solidFill>
                <a:latin typeface="Arial"/>
                <a:ea typeface="Arial"/>
                <a:cs typeface="Arial"/>
                <a:sym typeface="Arial"/>
              </a:rPr>
              <a:t>adalah</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penggemar</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berat</a:t>
            </a:r>
            <a:r>
              <a:rPr lang="en-US" sz="1600" b="0" i="0" u="none" strike="noStrike" cap="none" dirty="0">
                <a:solidFill>
                  <a:srgbClr val="000000"/>
                </a:solidFill>
                <a:latin typeface="Arial"/>
                <a:ea typeface="Arial"/>
                <a:cs typeface="Arial"/>
                <a:sym typeface="Arial"/>
              </a:rPr>
              <a:t> acara tersebut. </a:t>
            </a:r>
            <a:endParaRPr sz="1600" b="0" i="0" u="none" strike="noStrike" cap="none" dirty="0">
              <a:solidFill>
                <a:srgbClr val="000000"/>
              </a:solidFill>
              <a:latin typeface="Arial"/>
              <a:ea typeface="Arial"/>
              <a:cs typeface="Arial"/>
              <a:sym typeface="Arial"/>
            </a:endParaRPr>
          </a:p>
          <a:p>
            <a:pPr marL="406400" marR="0" lvl="0" indent="-285750" algn="l" rtl="0">
              <a:lnSpc>
                <a:spcPct val="150000"/>
              </a:lnSpc>
              <a:spcBef>
                <a:spcPts val="0"/>
              </a:spcBef>
              <a:spcAft>
                <a:spcPts val="0"/>
              </a:spcAft>
              <a:buClr>
                <a:srgbClr val="000000"/>
              </a:buClr>
              <a:buSzPts val="1400"/>
              <a:buFont typeface="Arial"/>
              <a:buChar char="•"/>
            </a:pPr>
            <a:r>
              <a:rPr lang="en-US" sz="1600" b="0" i="0" u="none" strike="noStrike" cap="none" dirty="0">
                <a:solidFill>
                  <a:srgbClr val="000000"/>
                </a:solidFill>
                <a:latin typeface="Arial"/>
                <a:ea typeface="Arial"/>
                <a:cs typeface="Arial"/>
                <a:sym typeface="Arial"/>
              </a:rPr>
              <a:t>Selain </a:t>
            </a:r>
            <a:r>
              <a:rPr lang="en-US" sz="1600" b="0" i="0" u="none" strike="noStrike" cap="none" dirty="0" err="1">
                <a:solidFill>
                  <a:srgbClr val="000000"/>
                </a:solidFill>
                <a:latin typeface="Arial"/>
                <a:ea typeface="Arial"/>
                <a:cs typeface="Arial"/>
                <a:sym typeface="Arial"/>
              </a:rPr>
              <a:t>itu</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ia</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ingin</a:t>
            </a:r>
            <a:r>
              <a:rPr lang="en-US" sz="1600" b="0" i="0" u="none" strike="noStrike" cap="none" dirty="0">
                <a:solidFill>
                  <a:srgbClr val="000000"/>
                </a:solidFill>
                <a:latin typeface="Arial"/>
                <a:ea typeface="Arial"/>
                <a:cs typeface="Arial"/>
                <a:sym typeface="Arial"/>
              </a:rPr>
              <a:t> memberikan </a:t>
            </a:r>
            <a:r>
              <a:rPr lang="en-US" sz="1600" b="0" i="0" u="none" strike="noStrike" cap="none" dirty="0" err="1">
                <a:solidFill>
                  <a:srgbClr val="000000"/>
                </a:solidFill>
                <a:latin typeface="Arial"/>
                <a:ea typeface="Arial"/>
                <a:cs typeface="Arial"/>
                <a:sym typeface="Arial"/>
              </a:rPr>
              <a:t>nama</a:t>
            </a:r>
            <a:r>
              <a:rPr lang="en-US" sz="1600" b="0" i="0" u="none" strike="noStrike" cap="none" dirty="0">
                <a:solidFill>
                  <a:srgbClr val="000000"/>
                </a:solidFill>
                <a:latin typeface="Arial"/>
                <a:ea typeface="Arial"/>
                <a:cs typeface="Arial"/>
                <a:sym typeface="Arial"/>
              </a:rPr>
              <a:t> yang </a:t>
            </a:r>
            <a:r>
              <a:rPr lang="en-US" sz="1600" b="0" i="0" u="none" strike="noStrike" cap="none" dirty="0" err="1">
                <a:solidFill>
                  <a:srgbClr val="000000"/>
                </a:solidFill>
                <a:latin typeface="Arial"/>
                <a:ea typeface="Arial"/>
                <a:cs typeface="Arial"/>
                <a:sym typeface="Arial"/>
              </a:rPr>
              <a:t>pendek</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unik</a:t>
            </a:r>
            <a:r>
              <a:rPr lang="en-US" sz="1600" b="0" i="0" u="none" strike="noStrike" cap="none" dirty="0">
                <a:solidFill>
                  <a:srgbClr val="000000"/>
                </a:solidFill>
                <a:latin typeface="Arial"/>
                <a:ea typeface="Arial"/>
                <a:cs typeface="Arial"/>
                <a:sym typeface="Arial"/>
              </a:rPr>
              <a:t>, dan </a:t>
            </a:r>
            <a:r>
              <a:rPr lang="en-US" sz="1600" b="0" i="0" u="none" strike="noStrike" cap="none" dirty="0" err="1">
                <a:solidFill>
                  <a:srgbClr val="000000"/>
                </a:solidFill>
                <a:latin typeface="Arial"/>
                <a:ea typeface="Arial"/>
                <a:cs typeface="Arial"/>
                <a:sym typeface="Arial"/>
              </a:rPr>
              <a:t>sedikit</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misterius</a:t>
            </a:r>
            <a:r>
              <a:rPr lang="en-US" sz="1600" b="0" i="0" u="none" strike="noStrike" cap="none" dirty="0">
                <a:solidFill>
                  <a:srgbClr val="000000"/>
                </a:solidFill>
                <a:latin typeface="Arial"/>
                <a:ea typeface="Arial"/>
                <a:cs typeface="Arial"/>
                <a:sym typeface="Arial"/>
              </a:rPr>
              <a:t> untuk </a:t>
            </a:r>
            <a:r>
              <a:rPr lang="en-US" sz="1600" b="0" i="0" u="none" strike="noStrike" cap="none" dirty="0" err="1">
                <a:solidFill>
                  <a:srgbClr val="000000"/>
                </a:solidFill>
                <a:latin typeface="Arial"/>
                <a:ea typeface="Arial"/>
                <a:cs typeface="Arial"/>
                <a:sym typeface="Arial"/>
              </a:rPr>
              <a:t>penemuannya</a:t>
            </a:r>
            <a:r>
              <a:rPr lang="en-US" sz="1600" b="0" i="0" u="none" strike="noStrike" cap="none" dirty="0">
                <a:solidFill>
                  <a:srgbClr val="000000"/>
                </a:solidFill>
                <a:latin typeface="Arial"/>
                <a:ea typeface="Arial"/>
                <a:cs typeface="Arial"/>
                <a:sym typeface="Arial"/>
              </a:rPr>
              <a:t>.</a:t>
            </a:r>
            <a:endParaRPr sz="1600" b="0" i="0" u="none" strike="noStrike" cap="none" dirty="0">
              <a:solidFill>
                <a:srgbClr val="000000"/>
              </a:solidFill>
              <a:latin typeface="Arial"/>
              <a:ea typeface="Arial"/>
              <a:cs typeface="Arial"/>
              <a:sym typeface="Arial"/>
            </a:endParaRPr>
          </a:p>
          <a:p>
            <a:pPr marL="406400" marR="0" lvl="0" indent="-285750" algn="l" rtl="0">
              <a:lnSpc>
                <a:spcPct val="150000"/>
              </a:lnSpc>
              <a:spcBef>
                <a:spcPts val="0"/>
              </a:spcBef>
              <a:spcAft>
                <a:spcPts val="0"/>
              </a:spcAft>
              <a:buClr>
                <a:srgbClr val="000000"/>
              </a:buClr>
              <a:buSzPts val="1400"/>
              <a:buFont typeface="Arial"/>
              <a:buChar char="•"/>
            </a:pPr>
            <a:r>
              <a:rPr lang="en-US" sz="1600" b="0" i="1" u="none" strike="noStrike" cap="none" dirty="0">
                <a:solidFill>
                  <a:srgbClr val="000000"/>
                </a:solidFill>
                <a:latin typeface="Arial"/>
                <a:ea typeface="Arial"/>
                <a:cs typeface="Arial"/>
                <a:sym typeface="Arial"/>
              </a:rPr>
              <a:t>He named it - Python!</a:t>
            </a:r>
            <a:endParaRPr sz="1600" b="0" i="1" u="none" strike="noStrike" cap="none" dirty="0">
              <a:solidFill>
                <a:srgbClr val="000000"/>
              </a:solidFill>
              <a:latin typeface="Arial"/>
              <a:ea typeface="Arial"/>
              <a:cs typeface="Arial"/>
              <a:sym typeface="Arial"/>
            </a:endParaRPr>
          </a:p>
        </p:txBody>
      </p:sp>
      <p:sp>
        <p:nvSpPr>
          <p:cNvPr id="2" name="Arrow: Pentagon 1">
            <a:extLst>
              <a:ext uri="{FF2B5EF4-FFF2-40B4-BE49-F238E27FC236}">
                <a16:creationId xmlns:a16="http://schemas.microsoft.com/office/drawing/2014/main" id="{2C39EEAD-505A-96EC-C468-C106353E7B37}"/>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Sejarah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73" name="Google Shape;273;p12"/>
          <p:cNvSpPr txBox="1"/>
          <p:nvPr/>
        </p:nvSpPr>
        <p:spPr>
          <a:xfrm>
            <a:off x="4570328" y="5865357"/>
            <a:ext cx="4289232" cy="646290"/>
          </a:xfrm>
          <a:prstGeom prst="rect">
            <a:avLst/>
          </a:prstGeom>
          <a:noFill/>
          <a:ln>
            <a:noFill/>
          </a:ln>
        </p:spPr>
        <p:txBody>
          <a:bodyPr spcFirstLastPara="1" wrap="square" lIns="91425" tIns="45700" rIns="91425" bIns="45700" anchor="t" anchorCtr="0">
            <a:spAutoFit/>
          </a:bodyPr>
          <a:lstStyle/>
          <a:p>
            <a:pPr marL="120650" marR="0" lvl="0" algn="l" rtl="0">
              <a:lnSpc>
                <a:spcPct val="150000"/>
              </a:lnSpc>
              <a:spcBef>
                <a:spcPts val="0"/>
              </a:spcBef>
              <a:spcAft>
                <a:spcPts val="0"/>
              </a:spcAft>
              <a:buClr>
                <a:srgbClr val="000000"/>
              </a:buClr>
              <a:buSzPts val="1400"/>
            </a:pPr>
            <a:r>
              <a:rPr lang="en-US" sz="1200" b="0" i="0" u="none" strike="noStrike" cap="none" dirty="0">
                <a:solidFill>
                  <a:srgbClr val="000000"/>
                </a:solidFill>
                <a:latin typeface="Arial"/>
                <a:ea typeface="Arial"/>
                <a:cs typeface="Arial"/>
                <a:sym typeface="Arial"/>
              </a:rPr>
              <a:t>Awal </a:t>
            </a:r>
            <a:r>
              <a:rPr lang="en-US" sz="1200" b="0" i="0" u="none" strike="noStrike" cap="none" dirty="0" err="1">
                <a:solidFill>
                  <a:srgbClr val="000000"/>
                </a:solidFill>
                <a:latin typeface="Arial"/>
                <a:ea typeface="Arial"/>
                <a:cs typeface="Arial"/>
                <a:sym typeface="Arial"/>
              </a:rPr>
              <a:t>Januari</a:t>
            </a:r>
            <a:r>
              <a:rPr lang="en-US" sz="1200" b="0" i="0" u="none" strike="noStrike" cap="none" dirty="0">
                <a:solidFill>
                  <a:srgbClr val="000000"/>
                </a:solidFill>
                <a:latin typeface="Arial"/>
                <a:ea typeface="Arial"/>
                <a:cs typeface="Arial"/>
                <a:sym typeface="Arial"/>
              </a:rPr>
              <a:t> 2020 untuk </a:t>
            </a:r>
            <a:r>
              <a:rPr lang="en-US" sz="1200" b="1" i="0" u="none" strike="noStrike" cap="none" dirty="0">
                <a:solidFill>
                  <a:srgbClr val="000000"/>
                </a:solidFill>
                <a:latin typeface="Arial"/>
                <a:ea typeface="Arial"/>
                <a:cs typeface="Arial"/>
                <a:sym typeface="Arial"/>
              </a:rPr>
              <a:t>support maintenance</a:t>
            </a:r>
            <a:r>
              <a:rPr lang="en-US" sz="1200" b="0" i="0" u="none" strike="noStrike" cap="none" dirty="0">
                <a:solidFill>
                  <a:srgbClr val="000000"/>
                </a:solidFill>
                <a:latin typeface="Arial"/>
                <a:ea typeface="Arial"/>
                <a:cs typeface="Arial"/>
                <a:sym typeface="Arial"/>
              </a:rPr>
              <a:t> pada Python </a:t>
            </a:r>
            <a:r>
              <a:rPr lang="en-US" sz="1200" b="1" i="0" u="none" strike="noStrike" cap="none" dirty="0" err="1">
                <a:solidFill>
                  <a:srgbClr val="000000"/>
                </a:solidFill>
                <a:latin typeface="Arial"/>
                <a:ea typeface="Arial"/>
                <a:cs typeface="Arial"/>
                <a:sym typeface="Arial"/>
              </a:rPr>
              <a:t>versi</a:t>
            </a:r>
            <a:r>
              <a:rPr lang="en-US" sz="1200" b="1" i="0" u="none" strike="noStrike" cap="none" dirty="0">
                <a:solidFill>
                  <a:srgbClr val="000000"/>
                </a:solidFill>
                <a:latin typeface="Arial"/>
                <a:ea typeface="Arial"/>
                <a:cs typeface="Arial"/>
                <a:sym typeface="Arial"/>
              </a:rPr>
              <a:t> 2.x</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telah</a:t>
            </a:r>
            <a:r>
              <a:rPr lang="en-US" sz="1200" b="0" i="0" u="none" strike="noStrike" cap="none" dirty="0">
                <a:solidFill>
                  <a:srgbClr val="000000"/>
                </a:solidFill>
                <a:latin typeface="Arial"/>
                <a:ea typeface="Arial"/>
                <a:cs typeface="Arial"/>
                <a:sym typeface="Arial"/>
              </a:rPr>
              <a:t> </a:t>
            </a:r>
            <a:r>
              <a:rPr lang="en-US" sz="1200" b="1" i="0" u="none" strike="noStrike" cap="none" dirty="0" err="1">
                <a:solidFill>
                  <a:srgbClr val="000000"/>
                </a:solidFill>
                <a:latin typeface="Arial"/>
                <a:ea typeface="Arial"/>
                <a:cs typeface="Arial"/>
                <a:sym typeface="Arial"/>
              </a:rPr>
              <a:t>berhenti</a:t>
            </a:r>
            <a:r>
              <a:rPr lang="en-US" sz="1200" b="0" i="0" u="none" strike="noStrike" cap="none" dirty="0">
                <a:solidFill>
                  <a:srgbClr val="000000"/>
                </a:solidFill>
                <a:latin typeface="Arial"/>
                <a:ea typeface="Arial"/>
                <a:cs typeface="Arial"/>
                <a:sym typeface="Arial"/>
              </a:rPr>
              <a:t>.</a:t>
            </a:r>
            <a:endParaRPr sz="1200" b="0" i="0" u="none" strike="noStrike" cap="none" dirty="0">
              <a:solidFill>
                <a:srgbClr val="000000"/>
              </a:solidFill>
              <a:latin typeface="Arial"/>
              <a:ea typeface="Arial"/>
              <a:cs typeface="Arial"/>
              <a:sym typeface="Arial"/>
            </a:endParaRPr>
          </a:p>
        </p:txBody>
      </p:sp>
      <p:grpSp>
        <p:nvGrpSpPr>
          <p:cNvPr id="284" name="Group 283">
            <a:extLst>
              <a:ext uri="{FF2B5EF4-FFF2-40B4-BE49-F238E27FC236}">
                <a16:creationId xmlns:a16="http://schemas.microsoft.com/office/drawing/2014/main" id="{DED8307B-6175-1520-BE15-99C8B5A332D1}"/>
              </a:ext>
            </a:extLst>
          </p:cNvPr>
          <p:cNvGrpSpPr/>
          <p:nvPr/>
        </p:nvGrpSpPr>
        <p:grpSpPr>
          <a:xfrm>
            <a:off x="78108" y="1127088"/>
            <a:ext cx="12035784" cy="4149846"/>
            <a:chOff x="755249" y="1046904"/>
            <a:chExt cx="10725945" cy="3619508"/>
          </a:xfrm>
        </p:grpSpPr>
        <p:cxnSp>
          <p:nvCxnSpPr>
            <p:cNvPr id="7" name="Straight Connector 6">
              <a:extLst>
                <a:ext uri="{FF2B5EF4-FFF2-40B4-BE49-F238E27FC236}">
                  <a16:creationId xmlns:a16="http://schemas.microsoft.com/office/drawing/2014/main" id="{F84B90B5-1025-B96B-5F9D-B0413806E696}"/>
                </a:ext>
              </a:extLst>
            </p:cNvPr>
            <p:cNvCxnSpPr>
              <a:cxnSpLocks/>
            </p:cNvCxnSpPr>
            <p:nvPr/>
          </p:nvCxnSpPr>
          <p:spPr>
            <a:xfrm>
              <a:off x="755249" y="2805657"/>
              <a:ext cx="10373139" cy="0"/>
            </a:xfrm>
            <a:prstGeom prst="line">
              <a:avLst/>
            </a:prstGeom>
            <a:ln w="38100">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4A13B73-2623-68E9-0805-32C0E019516D}"/>
                </a:ext>
              </a:extLst>
            </p:cNvPr>
            <p:cNvSpPr>
              <a:spLocks noChangeAspect="1"/>
            </p:cNvSpPr>
            <p:nvPr/>
          </p:nvSpPr>
          <p:spPr>
            <a:xfrm>
              <a:off x="8245061" y="2663512"/>
              <a:ext cx="274320" cy="27432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8">
              <a:extLst>
                <a:ext uri="{FF2B5EF4-FFF2-40B4-BE49-F238E27FC236}">
                  <a16:creationId xmlns:a16="http://schemas.microsoft.com/office/drawing/2014/main" id="{3CF093AB-C8E9-9F0F-7046-37BDE9745DAE}"/>
                </a:ext>
              </a:extLst>
            </p:cNvPr>
            <p:cNvSpPr>
              <a:spLocks noChangeAspect="1"/>
            </p:cNvSpPr>
            <p:nvPr/>
          </p:nvSpPr>
          <p:spPr>
            <a:xfrm>
              <a:off x="1367742" y="2663512"/>
              <a:ext cx="274320" cy="2743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Oval 9">
              <a:extLst>
                <a:ext uri="{FF2B5EF4-FFF2-40B4-BE49-F238E27FC236}">
                  <a16:creationId xmlns:a16="http://schemas.microsoft.com/office/drawing/2014/main" id="{9DB7F189-1CCA-9766-E033-E8FE8F41FA2E}"/>
                </a:ext>
              </a:extLst>
            </p:cNvPr>
            <p:cNvSpPr>
              <a:spLocks noChangeAspect="1"/>
            </p:cNvSpPr>
            <p:nvPr/>
          </p:nvSpPr>
          <p:spPr>
            <a:xfrm>
              <a:off x="3087072" y="2663512"/>
              <a:ext cx="274320" cy="2743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0">
              <a:extLst>
                <a:ext uri="{FF2B5EF4-FFF2-40B4-BE49-F238E27FC236}">
                  <a16:creationId xmlns:a16="http://schemas.microsoft.com/office/drawing/2014/main" id="{0AA144B7-6032-836A-A75E-083E983265B0}"/>
                </a:ext>
              </a:extLst>
            </p:cNvPr>
            <p:cNvSpPr>
              <a:spLocks noChangeAspect="1"/>
            </p:cNvSpPr>
            <p:nvPr/>
          </p:nvSpPr>
          <p:spPr>
            <a:xfrm>
              <a:off x="6525732" y="2663512"/>
              <a:ext cx="274320" cy="27432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11">
              <a:extLst>
                <a:ext uri="{FF2B5EF4-FFF2-40B4-BE49-F238E27FC236}">
                  <a16:creationId xmlns:a16="http://schemas.microsoft.com/office/drawing/2014/main" id="{6377EC9C-EC37-4F45-999F-BCC363927560}"/>
                </a:ext>
              </a:extLst>
            </p:cNvPr>
            <p:cNvSpPr>
              <a:spLocks noChangeAspect="1"/>
            </p:cNvSpPr>
            <p:nvPr/>
          </p:nvSpPr>
          <p:spPr>
            <a:xfrm>
              <a:off x="4806402" y="2663512"/>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3" name="Group 12">
              <a:extLst>
                <a:ext uri="{FF2B5EF4-FFF2-40B4-BE49-F238E27FC236}">
                  <a16:creationId xmlns:a16="http://schemas.microsoft.com/office/drawing/2014/main" id="{874BBF23-C89A-8ABA-915C-8A769CC4D7E7}"/>
                </a:ext>
              </a:extLst>
            </p:cNvPr>
            <p:cNvGrpSpPr/>
            <p:nvPr/>
          </p:nvGrpSpPr>
          <p:grpSpPr>
            <a:xfrm>
              <a:off x="1291466" y="3381451"/>
              <a:ext cx="3299028" cy="1284961"/>
              <a:chOff x="1443992" y="4431667"/>
              <a:chExt cx="3299028" cy="1284961"/>
            </a:xfrm>
          </p:grpSpPr>
          <p:sp>
            <p:nvSpPr>
              <p:cNvPr id="14" name="Rectangle: Rounded Corners 13">
                <a:extLst>
                  <a:ext uri="{FF2B5EF4-FFF2-40B4-BE49-F238E27FC236}">
                    <a16:creationId xmlns:a16="http://schemas.microsoft.com/office/drawing/2014/main" id="{1CFC39CB-EC96-E71A-4B07-13BBEEC37456}"/>
                  </a:ext>
                </a:extLst>
              </p:cNvPr>
              <p:cNvSpPr/>
              <p:nvPr/>
            </p:nvSpPr>
            <p:spPr>
              <a:xfrm rot="16200000">
                <a:off x="1104612" y="4796058"/>
                <a:ext cx="1128966" cy="43492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직사각형 113">
                <a:extLst>
                  <a:ext uri="{FF2B5EF4-FFF2-40B4-BE49-F238E27FC236}">
                    <a16:creationId xmlns:a16="http://schemas.microsoft.com/office/drawing/2014/main" id="{C5E7EE6B-8E3D-0955-CDDC-318C7A93B9B4}"/>
                  </a:ext>
                </a:extLst>
              </p:cNvPr>
              <p:cNvSpPr>
                <a:spLocks noChangeArrowheads="1"/>
              </p:cNvSpPr>
              <p:nvPr/>
            </p:nvSpPr>
            <p:spPr bwMode="auto">
              <a:xfrm rot="16200000">
                <a:off x="1041902" y="4833757"/>
                <a:ext cx="1204290" cy="400110"/>
              </a:xfrm>
              <a:prstGeom prst="rect">
                <a:avLst/>
              </a:prstGeom>
              <a:no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spc="600" dirty="0">
                    <a:solidFill>
                      <a:schemeClr val="bg1"/>
                    </a:solidFill>
                    <a:cs typeface="Arial" charset="0"/>
                  </a:rPr>
                  <a:t>1989</a:t>
                </a:r>
                <a:endParaRPr lang="ko-KR" altLang="en-US" sz="2000" spc="600" dirty="0">
                  <a:solidFill>
                    <a:schemeClr val="bg1"/>
                  </a:solidFill>
                </a:endParaRPr>
              </a:p>
            </p:txBody>
          </p:sp>
          <p:grpSp>
            <p:nvGrpSpPr>
              <p:cNvPr id="16" name="Group 15">
                <a:extLst>
                  <a:ext uri="{FF2B5EF4-FFF2-40B4-BE49-F238E27FC236}">
                    <a16:creationId xmlns:a16="http://schemas.microsoft.com/office/drawing/2014/main" id="{9C00DEE8-677A-3F6E-118D-440EC1414A85}"/>
                  </a:ext>
                </a:extLst>
              </p:cNvPr>
              <p:cNvGrpSpPr/>
              <p:nvPr/>
            </p:nvGrpSpPr>
            <p:grpSpPr>
              <a:xfrm>
                <a:off x="2051850" y="4449037"/>
                <a:ext cx="2691170" cy="1267591"/>
                <a:chOff x="2725124" y="4433702"/>
                <a:chExt cx="1292072" cy="1267591"/>
              </a:xfrm>
            </p:grpSpPr>
            <p:sp>
              <p:nvSpPr>
                <p:cNvPr id="17" name="TextBox 16">
                  <a:extLst>
                    <a:ext uri="{FF2B5EF4-FFF2-40B4-BE49-F238E27FC236}">
                      <a16:creationId xmlns:a16="http://schemas.microsoft.com/office/drawing/2014/main" id="{C92D1B51-EC66-BCC2-F877-F7CCAEF0E239}"/>
                    </a:ext>
                  </a:extLst>
                </p:cNvPr>
                <p:cNvSpPr txBox="1"/>
                <p:nvPr/>
              </p:nvSpPr>
              <p:spPr>
                <a:xfrm>
                  <a:off x="2725124" y="4756867"/>
                  <a:ext cx="1292072" cy="944426"/>
                </a:xfrm>
                <a:prstGeom prst="rect">
                  <a:avLst/>
                </a:prstGeom>
                <a:noFill/>
              </p:spPr>
              <p:txBody>
                <a:bodyPr wrap="square" rtlCol="0">
                  <a:spAutoFit/>
                </a:bodyPr>
                <a:lstStyle/>
                <a:p>
                  <a:r>
                    <a:rPr lang="en-US" b="0" i="0" u="none" strike="noStrike" cap="none" dirty="0" err="1">
                      <a:solidFill>
                        <a:schemeClr val="tx1">
                          <a:lumMod val="65000"/>
                          <a:lumOff val="35000"/>
                        </a:schemeClr>
                      </a:solidFill>
                      <a:latin typeface="Arial"/>
                      <a:ea typeface="Arial"/>
                      <a:cs typeface="Arial"/>
                      <a:sym typeface="Arial"/>
                    </a:rPr>
                    <a:t>Projek</a:t>
                  </a:r>
                  <a:r>
                    <a:rPr lang="en-US" b="0" i="0" u="none" strike="noStrike" cap="none" dirty="0">
                      <a:solidFill>
                        <a:schemeClr val="tx1">
                          <a:lumMod val="65000"/>
                          <a:lumOff val="35000"/>
                        </a:schemeClr>
                      </a:solidFill>
                      <a:latin typeface="Arial"/>
                      <a:ea typeface="Arial"/>
                      <a:cs typeface="Arial"/>
                      <a:sym typeface="Arial"/>
                    </a:rPr>
                    <a:t> </a:t>
                  </a:r>
                  <a:r>
                    <a:rPr lang="en-US" b="0" i="0" u="none" strike="noStrike" cap="none" dirty="0" err="1">
                      <a:solidFill>
                        <a:schemeClr val="tx1">
                          <a:lumMod val="65000"/>
                          <a:lumOff val="35000"/>
                        </a:schemeClr>
                      </a:solidFill>
                      <a:latin typeface="Arial"/>
                      <a:ea typeface="Arial"/>
                      <a:cs typeface="Arial"/>
                      <a:sym typeface="Arial"/>
                    </a:rPr>
                    <a:t>ini</a:t>
                  </a:r>
                  <a:r>
                    <a:rPr lang="en-US" b="0" i="0" u="none" strike="noStrike" cap="none" dirty="0">
                      <a:solidFill>
                        <a:schemeClr val="tx1">
                          <a:lumMod val="65000"/>
                          <a:lumOff val="35000"/>
                        </a:schemeClr>
                      </a:solidFill>
                      <a:latin typeface="Arial"/>
                      <a:ea typeface="Arial"/>
                      <a:cs typeface="Arial"/>
                      <a:sym typeface="Arial"/>
                    </a:rPr>
                    <a:t> </a:t>
                  </a:r>
                  <a:r>
                    <a:rPr lang="en-US" b="0" i="0" u="none" strike="noStrike" cap="none" dirty="0" err="1">
                      <a:solidFill>
                        <a:schemeClr val="tx1">
                          <a:lumMod val="65000"/>
                          <a:lumOff val="35000"/>
                        </a:schemeClr>
                      </a:solidFill>
                      <a:latin typeface="Arial"/>
                      <a:ea typeface="Arial"/>
                      <a:cs typeface="Arial"/>
                      <a:sym typeface="Arial"/>
                    </a:rPr>
                    <a:t>dimulai</a:t>
                  </a:r>
                  <a:r>
                    <a:rPr lang="en-US" b="0" i="0" u="none" strike="noStrike" cap="none" dirty="0">
                      <a:solidFill>
                        <a:schemeClr val="tx1">
                          <a:lumMod val="65000"/>
                          <a:lumOff val="35000"/>
                        </a:schemeClr>
                      </a:solidFill>
                      <a:latin typeface="Arial"/>
                      <a:ea typeface="Arial"/>
                      <a:cs typeface="Arial"/>
                      <a:sym typeface="Arial"/>
                    </a:rPr>
                    <a:t> </a:t>
                  </a:r>
                  <a:r>
                    <a:rPr lang="en-US" b="0" i="0" u="none" strike="noStrike" cap="none" dirty="0" err="1">
                      <a:solidFill>
                        <a:schemeClr val="tx1">
                          <a:lumMod val="65000"/>
                          <a:lumOff val="35000"/>
                        </a:schemeClr>
                      </a:solidFill>
                      <a:latin typeface="Arial"/>
                      <a:ea typeface="Arial"/>
                      <a:cs typeface="Arial"/>
                      <a:sym typeface="Arial"/>
                    </a:rPr>
                    <a:t>sebagai</a:t>
                  </a:r>
                  <a:r>
                    <a:rPr lang="en-US" b="0" i="0" u="none" strike="noStrike" cap="none" dirty="0">
                      <a:solidFill>
                        <a:schemeClr val="tx1">
                          <a:lumMod val="65000"/>
                          <a:lumOff val="35000"/>
                        </a:schemeClr>
                      </a:solidFill>
                      <a:latin typeface="Arial"/>
                      <a:ea typeface="Arial"/>
                      <a:cs typeface="Arial"/>
                      <a:sym typeface="Arial"/>
                    </a:rPr>
                    <a:t> </a:t>
                  </a:r>
                  <a:r>
                    <a:rPr lang="en-US" b="0" i="0" u="none" strike="noStrike" cap="none" dirty="0" err="1">
                      <a:solidFill>
                        <a:schemeClr val="tx1">
                          <a:lumMod val="65000"/>
                          <a:lumOff val="35000"/>
                        </a:schemeClr>
                      </a:solidFill>
                      <a:latin typeface="Arial"/>
                      <a:ea typeface="Arial"/>
                      <a:cs typeface="Arial"/>
                      <a:sym typeface="Arial"/>
                    </a:rPr>
                    <a:t>hobi</a:t>
                  </a:r>
                  <a:r>
                    <a:rPr lang="en-US" b="0" i="0" u="none" strike="noStrike" cap="none" dirty="0">
                      <a:solidFill>
                        <a:schemeClr val="tx1">
                          <a:lumMod val="65000"/>
                          <a:lumOff val="35000"/>
                        </a:schemeClr>
                      </a:solidFill>
                      <a:latin typeface="Arial"/>
                      <a:ea typeface="Arial"/>
                      <a:cs typeface="Arial"/>
                      <a:sym typeface="Arial"/>
                    </a:rPr>
                    <a:t> untuk </a:t>
                  </a:r>
                  <a:r>
                    <a:rPr lang="en-US" b="0" i="0" u="none" strike="noStrike" cap="none" dirty="0" err="1">
                      <a:solidFill>
                        <a:schemeClr val="tx1">
                          <a:lumMod val="65000"/>
                          <a:lumOff val="35000"/>
                        </a:schemeClr>
                      </a:solidFill>
                      <a:latin typeface="Arial"/>
                      <a:ea typeface="Arial"/>
                      <a:cs typeface="Arial"/>
                      <a:sym typeface="Arial"/>
                    </a:rPr>
                    <a:t>menemani</a:t>
                  </a:r>
                  <a:r>
                    <a:rPr lang="en-US" b="0" i="0" u="none" strike="noStrike" cap="none" dirty="0">
                      <a:solidFill>
                        <a:schemeClr val="tx1">
                          <a:lumMod val="65000"/>
                          <a:lumOff val="35000"/>
                        </a:schemeClr>
                      </a:solidFill>
                      <a:latin typeface="Arial"/>
                      <a:ea typeface="Arial"/>
                      <a:cs typeface="Arial"/>
                      <a:sym typeface="Arial"/>
                    </a:rPr>
                    <a:t> Guido selama Natal </a:t>
                  </a:r>
                  <a:r>
                    <a:rPr lang="en-US" b="0" i="0" u="none" strike="noStrike" cap="none" dirty="0" err="1">
                      <a:solidFill>
                        <a:schemeClr val="tx1">
                          <a:lumMod val="65000"/>
                          <a:lumOff val="35000"/>
                        </a:schemeClr>
                      </a:solidFill>
                      <a:latin typeface="Arial"/>
                      <a:ea typeface="Arial"/>
                      <a:cs typeface="Arial"/>
                      <a:sym typeface="Arial"/>
                    </a:rPr>
                    <a:t>tepatnya</a:t>
                  </a:r>
                  <a:r>
                    <a:rPr lang="en-US" b="0" i="0" u="none" strike="noStrike" cap="none" dirty="0">
                      <a:solidFill>
                        <a:schemeClr val="tx1">
                          <a:lumMod val="65000"/>
                          <a:lumOff val="35000"/>
                        </a:schemeClr>
                      </a:solidFill>
                      <a:latin typeface="Arial"/>
                      <a:ea typeface="Arial"/>
                      <a:cs typeface="Arial"/>
                      <a:sym typeface="Arial"/>
                    </a:rPr>
                    <a:t> di bulan </a:t>
                  </a:r>
                  <a:r>
                    <a:rPr lang="en-US" b="0" i="0" u="none" strike="noStrike" cap="none" dirty="0" err="1">
                      <a:solidFill>
                        <a:schemeClr val="tx1">
                          <a:lumMod val="65000"/>
                          <a:lumOff val="35000"/>
                        </a:schemeClr>
                      </a:solidFill>
                      <a:latin typeface="Arial"/>
                      <a:ea typeface="Arial"/>
                      <a:cs typeface="Arial"/>
                      <a:sym typeface="Arial"/>
                    </a:rPr>
                    <a:t>Desember</a:t>
                  </a:r>
                  <a:r>
                    <a:rPr lang="en-US" b="0" i="0" u="none" strike="noStrike" cap="none" dirty="0">
                      <a:solidFill>
                        <a:schemeClr val="tx1">
                          <a:lumMod val="65000"/>
                          <a:lumOff val="35000"/>
                        </a:schemeClr>
                      </a:solidFill>
                      <a:latin typeface="Arial"/>
                      <a:ea typeface="Arial"/>
                      <a:cs typeface="Arial"/>
                      <a:sym typeface="Arial"/>
                    </a:rPr>
                    <a:t> 1989, yang </a:t>
                  </a:r>
                  <a:r>
                    <a:rPr lang="en-US" b="0" i="0" u="none" strike="noStrike" cap="none" dirty="0" err="1">
                      <a:solidFill>
                        <a:schemeClr val="tx1">
                          <a:lumMod val="65000"/>
                          <a:lumOff val="35000"/>
                        </a:schemeClr>
                      </a:solidFill>
                      <a:latin typeface="Arial"/>
                      <a:ea typeface="Arial"/>
                      <a:cs typeface="Arial"/>
                      <a:sym typeface="Arial"/>
                    </a:rPr>
                    <a:t>dikembangkan</a:t>
                  </a:r>
                  <a:r>
                    <a:rPr lang="en-US" b="0" i="0" u="none" strike="noStrike" cap="none" dirty="0">
                      <a:solidFill>
                        <a:schemeClr val="tx1">
                          <a:lumMod val="65000"/>
                          <a:lumOff val="35000"/>
                        </a:schemeClr>
                      </a:solidFill>
                      <a:latin typeface="Arial"/>
                      <a:ea typeface="Arial"/>
                      <a:cs typeface="Arial"/>
                      <a:sym typeface="Arial"/>
                    </a:rPr>
                    <a:t> </a:t>
                  </a:r>
                  <a:r>
                    <a:rPr lang="en-US" b="0" i="0" u="none" strike="noStrike" cap="none" dirty="0" err="1">
                      <a:solidFill>
                        <a:schemeClr val="tx1">
                          <a:lumMod val="65000"/>
                          <a:lumOff val="35000"/>
                        </a:schemeClr>
                      </a:solidFill>
                      <a:latin typeface="Arial"/>
                      <a:ea typeface="Arial"/>
                      <a:cs typeface="Arial"/>
                      <a:sym typeface="Arial"/>
                    </a:rPr>
                    <a:t>dari</a:t>
                  </a:r>
                  <a:r>
                    <a:rPr lang="en-US" b="0" i="0" u="none" strike="noStrike" cap="none" dirty="0">
                      <a:solidFill>
                        <a:schemeClr val="tx1">
                          <a:lumMod val="65000"/>
                          <a:lumOff val="35000"/>
                        </a:schemeClr>
                      </a:solidFill>
                      <a:latin typeface="Arial"/>
                      <a:ea typeface="Arial"/>
                      <a:cs typeface="Arial"/>
                      <a:sym typeface="Arial"/>
                    </a:rPr>
                    <a:t> Bahasa Pemrograman ABC.</a:t>
                  </a:r>
                  <a:r>
                    <a:rPr lang="en-US" altLang="ko-KR" dirty="0">
                      <a:solidFill>
                        <a:schemeClr val="tx1">
                          <a:lumMod val="65000"/>
                          <a:lumOff val="35000"/>
                        </a:schemeClr>
                      </a:solidFill>
                      <a:cs typeface="Arial" pitchFamily="34" charset="0"/>
                    </a:rPr>
                    <a:t>      </a:t>
                  </a:r>
                  <a:endParaRPr lang="ko-KR" altLang="en-US" dirty="0">
                    <a:solidFill>
                      <a:schemeClr val="tx1">
                        <a:lumMod val="65000"/>
                        <a:lumOff val="35000"/>
                      </a:schemeClr>
                    </a:solidFill>
                    <a:cs typeface="Arial" pitchFamily="34" charset="0"/>
                  </a:endParaRPr>
                </a:p>
              </p:txBody>
            </p:sp>
            <p:sp>
              <p:nvSpPr>
                <p:cNvPr id="18" name="TextBox 17">
                  <a:extLst>
                    <a:ext uri="{FF2B5EF4-FFF2-40B4-BE49-F238E27FC236}">
                      <a16:creationId xmlns:a16="http://schemas.microsoft.com/office/drawing/2014/main" id="{80B961D8-07B6-97A1-6AE2-6BA85DBC4E8E}"/>
                    </a:ext>
                  </a:extLst>
                </p:cNvPr>
                <p:cNvSpPr txBox="1"/>
                <p:nvPr/>
              </p:nvSpPr>
              <p:spPr>
                <a:xfrm>
                  <a:off x="2725124" y="4433702"/>
                  <a:ext cx="1292072" cy="338554"/>
                </a:xfrm>
                <a:prstGeom prst="rect">
                  <a:avLst/>
                </a:prstGeom>
                <a:noFill/>
              </p:spPr>
              <p:txBody>
                <a:bodyPr wrap="square" rtlCol="0" anchor="ctr">
                  <a:spAutoFit/>
                </a:bodyPr>
                <a:lstStyle/>
                <a:p>
                  <a:r>
                    <a:rPr lang="en-US" altLang="ko-KR" sz="1600" b="1" dirty="0">
                      <a:solidFill>
                        <a:schemeClr val="tx1">
                          <a:lumMod val="85000"/>
                          <a:lumOff val="15000"/>
                        </a:schemeClr>
                      </a:solidFill>
                      <a:cs typeface="Arial" pitchFamily="34" charset="0"/>
                    </a:rPr>
                    <a:t>Python 0.0</a:t>
                  </a:r>
                  <a:endParaRPr lang="ko-KR" altLang="en-US" sz="1600" b="1" dirty="0">
                    <a:solidFill>
                      <a:schemeClr val="tx1">
                        <a:lumMod val="85000"/>
                        <a:lumOff val="15000"/>
                      </a:schemeClr>
                    </a:solidFill>
                    <a:cs typeface="Arial" pitchFamily="34" charset="0"/>
                  </a:endParaRPr>
                </a:p>
              </p:txBody>
            </p:sp>
          </p:grpSp>
        </p:grpSp>
        <p:grpSp>
          <p:nvGrpSpPr>
            <p:cNvPr id="19" name="Group 18">
              <a:extLst>
                <a:ext uri="{FF2B5EF4-FFF2-40B4-BE49-F238E27FC236}">
                  <a16:creationId xmlns:a16="http://schemas.microsoft.com/office/drawing/2014/main" id="{DEB733A3-9C9C-5338-A69C-9A68970F6E9D}"/>
                </a:ext>
              </a:extLst>
            </p:cNvPr>
            <p:cNvGrpSpPr/>
            <p:nvPr/>
          </p:nvGrpSpPr>
          <p:grpSpPr>
            <a:xfrm>
              <a:off x="3000456" y="1046904"/>
              <a:ext cx="3312713" cy="1204290"/>
              <a:chOff x="1430307" y="4431667"/>
              <a:chExt cx="3312713" cy="1204290"/>
            </a:xfrm>
          </p:grpSpPr>
          <p:sp>
            <p:nvSpPr>
              <p:cNvPr id="20" name="Rectangle: Rounded Corners 19">
                <a:extLst>
                  <a:ext uri="{FF2B5EF4-FFF2-40B4-BE49-F238E27FC236}">
                    <a16:creationId xmlns:a16="http://schemas.microsoft.com/office/drawing/2014/main" id="{94222C70-7C2A-1BCA-400D-36BBA76D5FEF}"/>
                  </a:ext>
                </a:extLst>
              </p:cNvPr>
              <p:cNvSpPr/>
              <p:nvPr/>
            </p:nvSpPr>
            <p:spPr>
              <a:xfrm rot="16200000">
                <a:off x="1137583" y="4845639"/>
                <a:ext cx="1020372" cy="43492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직사각형 113">
                <a:extLst>
                  <a:ext uri="{FF2B5EF4-FFF2-40B4-BE49-F238E27FC236}">
                    <a16:creationId xmlns:a16="http://schemas.microsoft.com/office/drawing/2014/main" id="{1931607B-F203-E482-1220-2197D09B1D93}"/>
                  </a:ext>
                </a:extLst>
              </p:cNvPr>
              <p:cNvSpPr>
                <a:spLocks noChangeArrowheads="1"/>
              </p:cNvSpPr>
              <p:nvPr/>
            </p:nvSpPr>
            <p:spPr bwMode="auto">
              <a:xfrm rot="16200000">
                <a:off x="1041902" y="4833757"/>
                <a:ext cx="1204290" cy="400110"/>
              </a:xfrm>
              <a:prstGeom prst="rect">
                <a:avLst/>
              </a:prstGeom>
              <a:no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spc="600" dirty="0">
                    <a:solidFill>
                      <a:schemeClr val="bg1"/>
                    </a:solidFill>
                    <a:cs typeface="Arial" charset="0"/>
                  </a:rPr>
                  <a:t>1994</a:t>
                </a:r>
                <a:endParaRPr lang="ko-KR" altLang="en-US" sz="2000" spc="600" dirty="0">
                  <a:solidFill>
                    <a:schemeClr val="bg1"/>
                  </a:solidFill>
                </a:endParaRPr>
              </a:p>
            </p:txBody>
          </p:sp>
          <p:grpSp>
            <p:nvGrpSpPr>
              <p:cNvPr id="22" name="Group 21">
                <a:extLst>
                  <a:ext uri="{FF2B5EF4-FFF2-40B4-BE49-F238E27FC236}">
                    <a16:creationId xmlns:a16="http://schemas.microsoft.com/office/drawing/2014/main" id="{97C06886-0255-AB3C-07B1-3F8C4240691D}"/>
                  </a:ext>
                </a:extLst>
              </p:cNvPr>
              <p:cNvGrpSpPr/>
              <p:nvPr/>
            </p:nvGrpSpPr>
            <p:grpSpPr>
              <a:xfrm>
                <a:off x="2051850" y="4449037"/>
                <a:ext cx="2691170" cy="1093617"/>
                <a:chOff x="2725124" y="4433702"/>
                <a:chExt cx="1292072" cy="1093617"/>
              </a:xfrm>
            </p:grpSpPr>
            <p:sp>
              <p:nvSpPr>
                <p:cNvPr id="23" name="TextBox 22">
                  <a:extLst>
                    <a:ext uri="{FF2B5EF4-FFF2-40B4-BE49-F238E27FC236}">
                      <a16:creationId xmlns:a16="http://schemas.microsoft.com/office/drawing/2014/main" id="{B2C6D7E1-3C1E-3C64-33F1-CB77BFAA322E}"/>
                    </a:ext>
                  </a:extLst>
                </p:cNvPr>
                <p:cNvSpPr txBox="1"/>
                <p:nvPr/>
              </p:nvSpPr>
              <p:spPr>
                <a:xfrm>
                  <a:off x="2725124" y="4756867"/>
                  <a:ext cx="1292072" cy="770452"/>
                </a:xfrm>
                <a:prstGeom prst="rect">
                  <a:avLst/>
                </a:prstGeom>
                <a:noFill/>
              </p:spPr>
              <p:txBody>
                <a:bodyPr wrap="square" rtlCol="0">
                  <a:spAutoFit/>
                </a:bodyPr>
                <a:lstStyle/>
                <a:p>
                  <a:r>
                    <a:rPr lang="en-US" altLang="ko-KR" dirty="0" err="1">
                      <a:solidFill>
                        <a:schemeClr val="tx1">
                          <a:lumMod val="65000"/>
                          <a:lumOff val="35000"/>
                        </a:schemeClr>
                      </a:solidFill>
                      <a:cs typeface="Arial" pitchFamily="34" charset="0"/>
                    </a:rPr>
                    <a:t>Versi</a:t>
                  </a:r>
                  <a:r>
                    <a:rPr lang="en-US" altLang="ko-KR" dirty="0">
                      <a:solidFill>
                        <a:schemeClr val="tx1">
                          <a:lumMod val="65000"/>
                          <a:lumOff val="35000"/>
                        </a:schemeClr>
                      </a:solidFill>
                      <a:cs typeface="Arial" pitchFamily="34" charset="0"/>
                    </a:rPr>
                    <a:t> 1 </a:t>
                  </a:r>
                  <a:r>
                    <a:rPr lang="en-US" altLang="ko-KR" dirty="0" err="1">
                      <a:solidFill>
                        <a:schemeClr val="tx1">
                          <a:lumMod val="65000"/>
                          <a:lumOff val="35000"/>
                        </a:schemeClr>
                      </a:solidFill>
                      <a:cs typeface="Arial" pitchFamily="34" charset="0"/>
                    </a:rPr>
                    <a:t>ini</a:t>
                  </a:r>
                  <a:r>
                    <a:rPr lang="en-US" altLang="ko-KR" dirty="0">
                      <a:solidFill>
                        <a:schemeClr val="tx1">
                          <a:lumMod val="65000"/>
                          <a:lumOff val="35000"/>
                        </a:schemeClr>
                      </a:solidFill>
                      <a:cs typeface="Arial" pitchFamily="34" charset="0"/>
                    </a:rPr>
                    <a:t> </a:t>
                  </a:r>
                  <a:r>
                    <a:rPr lang="en-US" altLang="ko-KR" dirty="0" err="1">
                      <a:solidFill>
                        <a:schemeClr val="tx1">
                          <a:lumMod val="65000"/>
                          <a:lumOff val="35000"/>
                        </a:schemeClr>
                      </a:solidFill>
                      <a:cs typeface="Arial" pitchFamily="34" charset="0"/>
                    </a:rPr>
                    <a:t>mencakup</a:t>
                  </a:r>
                  <a:r>
                    <a:rPr lang="en-US" altLang="ko-KR" dirty="0">
                      <a:solidFill>
                        <a:schemeClr val="tx1">
                          <a:lumMod val="65000"/>
                          <a:lumOff val="35000"/>
                        </a:schemeClr>
                      </a:solidFill>
                      <a:cs typeface="Arial" pitchFamily="34" charset="0"/>
                    </a:rPr>
                    <a:t> </a:t>
                  </a:r>
                  <a:r>
                    <a:rPr lang="en-US" altLang="ko-KR" dirty="0" err="1">
                      <a:solidFill>
                        <a:schemeClr val="tx1">
                          <a:lumMod val="65000"/>
                          <a:lumOff val="35000"/>
                        </a:schemeClr>
                      </a:solidFill>
                      <a:cs typeface="Arial" pitchFamily="34" charset="0"/>
                    </a:rPr>
                    <a:t>fitur-fitur</a:t>
                  </a:r>
                  <a:r>
                    <a:rPr lang="en-US" altLang="ko-KR" dirty="0">
                      <a:solidFill>
                        <a:schemeClr val="tx1">
                          <a:lumMod val="65000"/>
                          <a:lumOff val="35000"/>
                        </a:schemeClr>
                      </a:solidFill>
                      <a:cs typeface="Arial" pitchFamily="34" charset="0"/>
                    </a:rPr>
                    <a:t> </a:t>
                  </a:r>
                  <a:r>
                    <a:rPr lang="en-US" altLang="ko-KR" dirty="0" err="1">
                      <a:solidFill>
                        <a:schemeClr val="tx1">
                          <a:lumMod val="65000"/>
                          <a:lumOff val="35000"/>
                        </a:schemeClr>
                      </a:solidFill>
                      <a:cs typeface="Arial" pitchFamily="34" charset="0"/>
                    </a:rPr>
                    <a:t>baru</a:t>
                  </a:r>
                  <a:r>
                    <a:rPr lang="en-US" altLang="ko-KR" dirty="0">
                      <a:solidFill>
                        <a:schemeClr val="tx1">
                          <a:lumMod val="65000"/>
                          <a:lumOff val="35000"/>
                        </a:schemeClr>
                      </a:solidFill>
                      <a:cs typeface="Arial" pitchFamily="34" charset="0"/>
                    </a:rPr>
                    <a:t> </a:t>
                  </a:r>
                  <a:r>
                    <a:rPr lang="en-US" altLang="ko-KR" dirty="0" err="1">
                      <a:solidFill>
                        <a:schemeClr val="tx1">
                          <a:lumMod val="65000"/>
                          <a:lumOff val="35000"/>
                        </a:schemeClr>
                      </a:solidFill>
                      <a:cs typeface="Arial" pitchFamily="34" charset="0"/>
                    </a:rPr>
                    <a:t>utama</a:t>
                  </a:r>
                  <a:r>
                    <a:rPr lang="en-US" altLang="ko-KR" dirty="0">
                      <a:solidFill>
                        <a:schemeClr val="tx1">
                          <a:lumMod val="65000"/>
                          <a:lumOff val="35000"/>
                        </a:schemeClr>
                      </a:solidFill>
                      <a:cs typeface="Arial" pitchFamily="34" charset="0"/>
                    </a:rPr>
                    <a:t> seperti filter </a:t>
                  </a:r>
                  <a:r>
                    <a:rPr lang="en-US" altLang="ko-KR" dirty="0" err="1">
                      <a:solidFill>
                        <a:schemeClr val="tx1">
                          <a:lumMod val="65000"/>
                          <a:lumOff val="35000"/>
                        </a:schemeClr>
                      </a:solidFill>
                      <a:cs typeface="Arial" pitchFamily="34" charset="0"/>
                    </a:rPr>
                    <a:t>alat</a:t>
                  </a:r>
                  <a:r>
                    <a:rPr lang="en-US" altLang="ko-KR" dirty="0">
                      <a:solidFill>
                        <a:schemeClr val="tx1">
                          <a:lumMod val="65000"/>
                          <a:lumOff val="35000"/>
                        </a:schemeClr>
                      </a:solidFill>
                      <a:cs typeface="Arial" pitchFamily="34" charset="0"/>
                    </a:rPr>
                    <a:t> pemrograman </a:t>
                  </a:r>
                  <a:r>
                    <a:rPr lang="en-US" altLang="ko-KR" dirty="0" err="1">
                      <a:solidFill>
                        <a:schemeClr val="tx1">
                          <a:lumMod val="65000"/>
                          <a:lumOff val="35000"/>
                        </a:schemeClr>
                      </a:solidFill>
                      <a:cs typeface="Arial" pitchFamily="34" charset="0"/>
                    </a:rPr>
                    <a:t>fungsi</a:t>
                  </a:r>
                  <a:r>
                    <a:rPr lang="en-US" altLang="ko-KR" dirty="0">
                      <a:solidFill>
                        <a:schemeClr val="tx1">
                          <a:lumMod val="65000"/>
                          <a:lumOff val="35000"/>
                        </a:schemeClr>
                      </a:solidFill>
                      <a:cs typeface="Arial" pitchFamily="34" charset="0"/>
                    </a:rPr>
                    <a:t>, filter, reduce, map, lambda, </a:t>
                  </a:r>
                  <a:r>
                    <a:rPr lang="en-US" altLang="ko-KR" dirty="0" err="1">
                      <a:solidFill>
                        <a:schemeClr val="tx1">
                          <a:lumMod val="65000"/>
                          <a:lumOff val="35000"/>
                        </a:schemeClr>
                      </a:solidFill>
                      <a:cs typeface="Arial" pitchFamily="34" charset="0"/>
                    </a:rPr>
                    <a:t>dll</a:t>
                  </a:r>
                  <a:r>
                    <a:rPr lang="en-US" altLang="ko-KR" dirty="0">
                      <a:solidFill>
                        <a:schemeClr val="tx1">
                          <a:lumMod val="65000"/>
                          <a:lumOff val="35000"/>
                        </a:schemeClr>
                      </a:solidFill>
                      <a:cs typeface="Arial" pitchFamily="34" charset="0"/>
                    </a:rPr>
                    <a:t>.</a:t>
                  </a:r>
                  <a:endParaRPr lang="ko-KR" altLang="en-US" dirty="0">
                    <a:solidFill>
                      <a:schemeClr val="tx1">
                        <a:lumMod val="65000"/>
                        <a:lumOff val="35000"/>
                      </a:schemeClr>
                    </a:solidFill>
                    <a:cs typeface="Arial" pitchFamily="34" charset="0"/>
                  </a:endParaRPr>
                </a:p>
              </p:txBody>
            </p:sp>
            <p:sp>
              <p:nvSpPr>
                <p:cNvPr id="24" name="TextBox 23">
                  <a:extLst>
                    <a:ext uri="{FF2B5EF4-FFF2-40B4-BE49-F238E27FC236}">
                      <a16:creationId xmlns:a16="http://schemas.microsoft.com/office/drawing/2014/main" id="{9D4837D5-7503-D1A2-9427-69B3D03175D9}"/>
                    </a:ext>
                  </a:extLst>
                </p:cNvPr>
                <p:cNvSpPr txBox="1"/>
                <p:nvPr/>
              </p:nvSpPr>
              <p:spPr>
                <a:xfrm>
                  <a:off x="2725124" y="4433702"/>
                  <a:ext cx="1292072" cy="338554"/>
                </a:xfrm>
                <a:prstGeom prst="rect">
                  <a:avLst/>
                </a:prstGeom>
                <a:noFill/>
              </p:spPr>
              <p:txBody>
                <a:bodyPr wrap="square" rtlCol="0" anchor="ctr">
                  <a:spAutoFit/>
                </a:bodyPr>
                <a:lstStyle/>
                <a:p>
                  <a:r>
                    <a:rPr lang="en-US" altLang="ko-KR" sz="1600" b="1" dirty="0">
                      <a:solidFill>
                        <a:schemeClr val="tx1">
                          <a:lumMod val="85000"/>
                          <a:lumOff val="15000"/>
                        </a:schemeClr>
                      </a:solidFill>
                      <a:cs typeface="Arial" pitchFamily="34" charset="0"/>
                    </a:rPr>
                    <a:t>Python 1.0</a:t>
                  </a:r>
                  <a:endParaRPr lang="ko-KR" altLang="en-US" sz="1600" b="1" dirty="0">
                    <a:solidFill>
                      <a:schemeClr val="tx1">
                        <a:lumMod val="85000"/>
                        <a:lumOff val="15000"/>
                      </a:schemeClr>
                    </a:solidFill>
                    <a:cs typeface="Arial" pitchFamily="34" charset="0"/>
                  </a:endParaRPr>
                </a:p>
              </p:txBody>
            </p:sp>
          </p:grpSp>
        </p:grpSp>
        <p:grpSp>
          <p:nvGrpSpPr>
            <p:cNvPr id="25" name="Group 24">
              <a:extLst>
                <a:ext uri="{FF2B5EF4-FFF2-40B4-BE49-F238E27FC236}">
                  <a16:creationId xmlns:a16="http://schemas.microsoft.com/office/drawing/2014/main" id="{9AAA37CB-ECAD-D56B-F528-C24DCA6A43D3}"/>
                </a:ext>
              </a:extLst>
            </p:cNvPr>
            <p:cNvGrpSpPr/>
            <p:nvPr/>
          </p:nvGrpSpPr>
          <p:grpSpPr>
            <a:xfrm>
              <a:off x="4723133" y="3381452"/>
              <a:ext cx="3312711" cy="1146329"/>
              <a:chOff x="1430309" y="4431668"/>
              <a:chExt cx="3312711" cy="1146329"/>
            </a:xfrm>
          </p:grpSpPr>
          <p:sp>
            <p:nvSpPr>
              <p:cNvPr id="26" name="Rectangle: Rounded Corners 25">
                <a:extLst>
                  <a:ext uri="{FF2B5EF4-FFF2-40B4-BE49-F238E27FC236}">
                    <a16:creationId xmlns:a16="http://schemas.microsoft.com/office/drawing/2014/main" id="{D0501C74-2750-D9D8-3165-AA8FDB32D605}"/>
                  </a:ext>
                </a:extLst>
              </p:cNvPr>
              <p:cNvSpPr/>
              <p:nvPr/>
            </p:nvSpPr>
            <p:spPr>
              <a:xfrm rot="16200000">
                <a:off x="1083289" y="4796054"/>
                <a:ext cx="1128963" cy="43492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직사각형 113">
                <a:extLst>
                  <a:ext uri="{FF2B5EF4-FFF2-40B4-BE49-F238E27FC236}">
                    <a16:creationId xmlns:a16="http://schemas.microsoft.com/office/drawing/2014/main" id="{C6344590-3D0D-17EA-731F-168EB9A46457}"/>
                  </a:ext>
                </a:extLst>
              </p:cNvPr>
              <p:cNvSpPr>
                <a:spLocks noChangeArrowheads="1"/>
              </p:cNvSpPr>
              <p:nvPr/>
            </p:nvSpPr>
            <p:spPr bwMode="auto">
              <a:xfrm rot="16200000">
                <a:off x="1079566" y="4817865"/>
                <a:ext cx="1128962" cy="356567"/>
              </a:xfrm>
              <a:prstGeom prst="rect">
                <a:avLst/>
              </a:prstGeom>
              <a:no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spc="600" dirty="0">
                    <a:solidFill>
                      <a:schemeClr val="bg1"/>
                    </a:solidFill>
                    <a:cs typeface="Arial" charset="0"/>
                  </a:rPr>
                  <a:t>2000</a:t>
                </a:r>
                <a:endParaRPr lang="ko-KR" altLang="en-US" sz="2000" spc="600" dirty="0">
                  <a:solidFill>
                    <a:schemeClr val="bg1"/>
                  </a:solidFill>
                </a:endParaRPr>
              </a:p>
            </p:txBody>
          </p:sp>
          <p:grpSp>
            <p:nvGrpSpPr>
              <p:cNvPr id="28" name="Group 27">
                <a:extLst>
                  <a:ext uri="{FF2B5EF4-FFF2-40B4-BE49-F238E27FC236}">
                    <a16:creationId xmlns:a16="http://schemas.microsoft.com/office/drawing/2014/main" id="{5C41A3FD-7810-4AFC-7B52-98D83CC44577}"/>
                  </a:ext>
                </a:extLst>
              </p:cNvPr>
              <p:cNvGrpSpPr/>
              <p:nvPr/>
            </p:nvGrpSpPr>
            <p:grpSpPr>
              <a:xfrm>
                <a:off x="2051850" y="4449037"/>
                <a:ext cx="2691170" cy="1093617"/>
                <a:chOff x="2725124" y="4433702"/>
                <a:chExt cx="1292072" cy="1093617"/>
              </a:xfrm>
            </p:grpSpPr>
            <p:sp>
              <p:nvSpPr>
                <p:cNvPr id="29" name="TextBox 28">
                  <a:extLst>
                    <a:ext uri="{FF2B5EF4-FFF2-40B4-BE49-F238E27FC236}">
                      <a16:creationId xmlns:a16="http://schemas.microsoft.com/office/drawing/2014/main" id="{7A16F2CA-54C6-53C7-8963-A83D190EB529}"/>
                    </a:ext>
                  </a:extLst>
                </p:cNvPr>
                <p:cNvSpPr txBox="1"/>
                <p:nvPr/>
              </p:nvSpPr>
              <p:spPr>
                <a:xfrm>
                  <a:off x="2725124" y="4756867"/>
                  <a:ext cx="1292072" cy="770452"/>
                </a:xfrm>
                <a:prstGeom prst="rect">
                  <a:avLst/>
                </a:prstGeom>
                <a:noFill/>
              </p:spPr>
              <p:txBody>
                <a:bodyPr wrap="square" rtlCol="0">
                  <a:spAutoFit/>
                </a:bodyPr>
                <a:lstStyle/>
                <a:p>
                  <a:r>
                    <a:rPr lang="en-ID" dirty="0" err="1">
                      <a:solidFill>
                        <a:schemeClr val="tx1">
                          <a:lumMod val="65000"/>
                          <a:lumOff val="35000"/>
                        </a:schemeClr>
                      </a:solidFill>
                      <a:latin typeface="Roboto" panose="02000000000000000000" pitchFamily="2" charset="0"/>
                    </a:rPr>
                    <a:t>Sudah</a:t>
                  </a:r>
                  <a:r>
                    <a:rPr lang="en-ID" dirty="0">
                      <a:solidFill>
                        <a:schemeClr val="tx1">
                          <a:lumMod val="65000"/>
                          <a:lumOff val="35000"/>
                        </a:schemeClr>
                      </a:solidFill>
                      <a:latin typeface="Roboto" panose="02000000000000000000" pitchFamily="2" charset="0"/>
                    </a:rPr>
                    <a:t> </a:t>
                  </a:r>
                  <a:r>
                    <a:rPr lang="en-ID" dirty="0" err="1">
                      <a:solidFill>
                        <a:schemeClr val="tx1">
                          <a:lumMod val="65000"/>
                          <a:lumOff val="35000"/>
                        </a:schemeClr>
                      </a:solidFill>
                      <a:latin typeface="Roboto" panose="02000000000000000000" pitchFamily="2" charset="0"/>
                    </a:rPr>
                    <a:t>dilengkapi</a:t>
                  </a:r>
                  <a:r>
                    <a:rPr lang="en-ID" dirty="0">
                      <a:solidFill>
                        <a:schemeClr val="tx1">
                          <a:lumMod val="65000"/>
                          <a:lumOff val="35000"/>
                        </a:schemeClr>
                      </a:solidFill>
                      <a:latin typeface="Roboto" panose="02000000000000000000" pitchFamily="2" charset="0"/>
                    </a:rPr>
                    <a:t> </a:t>
                  </a:r>
                  <a:r>
                    <a:rPr lang="en-ID" dirty="0" err="1">
                      <a:solidFill>
                        <a:schemeClr val="tx1">
                          <a:lumMod val="65000"/>
                          <a:lumOff val="35000"/>
                        </a:schemeClr>
                      </a:solidFill>
                      <a:latin typeface="Roboto" panose="02000000000000000000" pitchFamily="2" charset="0"/>
                    </a:rPr>
                    <a:t>dengan</a:t>
                  </a:r>
                  <a:r>
                    <a:rPr lang="en-ID" dirty="0">
                      <a:solidFill>
                        <a:schemeClr val="tx1">
                          <a:lumMod val="65000"/>
                          <a:lumOff val="35000"/>
                        </a:schemeClr>
                      </a:solidFill>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pengumpul</a:t>
                  </a:r>
                  <a:r>
                    <a:rPr lang="en-ID" b="0" i="0" dirty="0">
                      <a:solidFill>
                        <a:schemeClr val="tx1">
                          <a:lumMod val="65000"/>
                          <a:lumOff val="35000"/>
                        </a:schemeClr>
                      </a:solidFill>
                      <a:effectLst/>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sampah</a:t>
                  </a:r>
                  <a:r>
                    <a:rPr lang="en-ID" b="0" i="0" dirty="0">
                      <a:solidFill>
                        <a:schemeClr val="tx1">
                          <a:lumMod val="65000"/>
                          <a:lumOff val="35000"/>
                        </a:schemeClr>
                      </a:solidFill>
                      <a:effectLst/>
                      <a:latin typeface="Roboto" panose="02000000000000000000" pitchFamily="2" charset="0"/>
                    </a:rPr>
                    <a:t>, Daftar </a:t>
                  </a:r>
                  <a:r>
                    <a:rPr lang="en-ID" b="0" i="0" dirty="0" err="1">
                      <a:solidFill>
                        <a:schemeClr val="tx1">
                          <a:lumMod val="65000"/>
                          <a:lumOff val="35000"/>
                        </a:schemeClr>
                      </a:solidFill>
                      <a:effectLst/>
                      <a:latin typeface="Roboto" panose="02000000000000000000" pitchFamily="2" charset="0"/>
                    </a:rPr>
                    <a:t>penggunaan</a:t>
                  </a:r>
                  <a:r>
                    <a:rPr lang="en-ID" b="0" i="0" dirty="0">
                      <a:solidFill>
                        <a:schemeClr val="tx1">
                          <a:lumMod val="65000"/>
                          <a:lumOff val="35000"/>
                        </a:schemeClr>
                      </a:solidFill>
                      <a:effectLst/>
                      <a:latin typeface="Roboto" panose="02000000000000000000" pitchFamily="2" charset="0"/>
                    </a:rPr>
                    <a:t>, dan juga </a:t>
                  </a:r>
                  <a:r>
                    <a:rPr lang="en-ID" b="0" i="0" dirty="0" err="1">
                      <a:solidFill>
                        <a:schemeClr val="tx1">
                          <a:lumMod val="65000"/>
                          <a:lumOff val="35000"/>
                        </a:schemeClr>
                      </a:solidFill>
                      <a:effectLst/>
                      <a:latin typeface="Roboto" panose="02000000000000000000" pitchFamily="2" charset="0"/>
                    </a:rPr>
                    <a:t>mendukung</a:t>
                  </a:r>
                  <a:r>
                    <a:rPr lang="en-ID" b="0" i="0" dirty="0">
                      <a:solidFill>
                        <a:schemeClr val="tx1">
                          <a:lumMod val="65000"/>
                          <a:lumOff val="35000"/>
                        </a:schemeClr>
                      </a:solidFill>
                      <a:effectLst/>
                      <a:latin typeface="Roboto" panose="02000000000000000000" pitchFamily="2" charset="0"/>
                    </a:rPr>
                    <a:t> Unicode.</a:t>
                  </a:r>
                  <a:endParaRPr lang="ko-KR" altLang="en-US" dirty="0">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B6721A81-30DF-E05F-1B56-3DC28D4C6618}"/>
                    </a:ext>
                  </a:extLst>
                </p:cNvPr>
                <p:cNvSpPr txBox="1"/>
                <p:nvPr/>
              </p:nvSpPr>
              <p:spPr>
                <a:xfrm>
                  <a:off x="2725124" y="4433702"/>
                  <a:ext cx="1292072" cy="338554"/>
                </a:xfrm>
                <a:prstGeom prst="rect">
                  <a:avLst/>
                </a:prstGeom>
                <a:noFill/>
              </p:spPr>
              <p:txBody>
                <a:bodyPr wrap="square" rtlCol="0" anchor="ctr">
                  <a:spAutoFit/>
                </a:bodyPr>
                <a:lstStyle/>
                <a:p>
                  <a:r>
                    <a:rPr lang="en-US" altLang="ko-KR" sz="1600" b="1" dirty="0">
                      <a:solidFill>
                        <a:schemeClr val="tx1">
                          <a:lumMod val="85000"/>
                          <a:lumOff val="15000"/>
                        </a:schemeClr>
                      </a:solidFill>
                      <a:cs typeface="Arial" pitchFamily="34" charset="0"/>
                    </a:rPr>
                    <a:t>Python 2.0</a:t>
                  </a:r>
                  <a:endParaRPr lang="ko-KR" altLang="en-US" sz="1600" b="1" dirty="0">
                    <a:solidFill>
                      <a:schemeClr val="tx1">
                        <a:lumMod val="85000"/>
                        <a:lumOff val="15000"/>
                      </a:schemeClr>
                    </a:solidFill>
                    <a:cs typeface="Arial" pitchFamily="34" charset="0"/>
                  </a:endParaRPr>
                </a:p>
              </p:txBody>
            </p:sp>
          </p:grpSp>
        </p:grpSp>
        <p:grpSp>
          <p:nvGrpSpPr>
            <p:cNvPr id="31" name="Group 30">
              <a:extLst>
                <a:ext uri="{FF2B5EF4-FFF2-40B4-BE49-F238E27FC236}">
                  <a16:creationId xmlns:a16="http://schemas.microsoft.com/office/drawing/2014/main" id="{353749CB-5747-2167-11AB-584771BF909A}"/>
                </a:ext>
              </a:extLst>
            </p:cNvPr>
            <p:cNvGrpSpPr/>
            <p:nvPr/>
          </p:nvGrpSpPr>
          <p:grpSpPr>
            <a:xfrm>
              <a:off x="6445807" y="1046904"/>
              <a:ext cx="3312712" cy="1229549"/>
              <a:chOff x="1430308" y="4431667"/>
              <a:chExt cx="3312712" cy="1229549"/>
            </a:xfrm>
          </p:grpSpPr>
          <p:sp>
            <p:nvSpPr>
              <p:cNvPr id="256" name="Rectangle: Rounded Corners 255">
                <a:extLst>
                  <a:ext uri="{FF2B5EF4-FFF2-40B4-BE49-F238E27FC236}">
                    <a16:creationId xmlns:a16="http://schemas.microsoft.com/office/drawing/2014/main" id="{B9F6B651-3734-65D6-0D26-235234F5731C}"/>
                  </a:ext>
                </a:extLst>
              </p:cNvPr>
              <p:cNvSpPr/>
              <p:nvPr/>
            </p:nvSpPr>
            <p:spPr>
              <a:xfrm rot="16200000">
                <a:off x="1093619" y="4889603"/>
                <a:ext cx="1108302" cy="434924"/>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7" name="직사각형 113">
                <a:extLst>
                  <a:ext uri="{FF2B5EF4-FFF2-40B4-BE49-F238E27FC236}">
                    <a16:creationId xmlns:a16="http://schemas.microsoft.com/office/drawing/2014/main" id="{42C5F3C0-6AD4-04BE-6752-331C39B71345}"/>
                  </a:ext>
                </a:extLst>
              </p:cNvPr>
              <p:cNvSpPr>
                <a:spLocks noChangeArrowheads="1"/>
              </p:cNvSpPr>
              <p:nvPr/>
            </p:nvSpPr>
            <p:spPr bwMode="auto">
              <a:xfrm rot="16200000">
                <a:off x="1041902" y="4833757"/>
                <a:ext cx="1204290" cy="400110"/>
              </a:xfrm>
              <a:prstGeom prst="rect">
                <a:avLst/>
              </a:prstGeom>
              <a:no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spc="600" dirty="0">
                    <a:solidFill>
                      <a:schemeClr val="bg1"/>
                    </a:solidFill>
                    <a:cs typeface="Arial" charset="0"/>
                  </a:rPr>
                  <a:t>2008</a:t>
                </a:r>
                <a:endParaRPr lang="ko-KR" altLang="en-US" sz="2000" spc="600" dirty="0">
                  <a:solidFill>
                    <a:schemeClr val="bg1"/>
                  </a:solidFill>
                </a:endParaRPr>
              </a:p>
            </p:txBody>
          </p:sp>
          <p:grpSp>
            <p:nvGrpSpPr>
              <p:cNvPr id="258" name="Group 257">
                <a:extLst>
                  <a:ext uri="{FF2B5EF4-FFF2-40B4-BE49-F238E27FC236}">
                    <a16:creationId xmlns:a16="http://schemas.microsoft.com/office/drawing/2014/main" id="{46DA07A9-52B1-E814-9248-22F805F1E560}"/>
                  </a:ext>
                </a:extLst>
              </p:cNvPr>
              <p:cNvGrpSpPr/>
              <p:nvPr/>
            </p:nvGrpSpPr>
            <p:grpSpPr>
              <a:xfrm>
                <a:off x="2051850" y="4449037"/>
                <a:ext cx="2691170" cy="1093617"/>
                <a:chOff x="2725124" y="4433702"/>
                <a:chExt cx="1292072" cy="1093617"/>
              </a:xfrm>
            </p:grpSpPr>
            <p:sp>
              <p:nvSpPr>
                <p:cNvPr id="274" name="TextBox 273">
                  <a:extLst>
                    <a:ext uri="{FF2B5EF4-FFF2-40B4-BE49-F238E27FC236}">
                      <a16:creationId xmlns:a16="http://schemas.microsoft.com/office/drawing/2014/main" id="{D619819D-9E41-88A6-2AB7-90F0D8F89614}"/>
                    </a:ext>
                  </a:extLst>
                </p:cNvPr>
                <p:cNvSpPr txBox="1"/>
                <p:nvPr/>
              </p:nvSpPr>
              <p:spPr>
                <a:xfrm>
                  <a:off x="2725124" y="4756867"/>
                  <a:ext cx="1292072" cy="770452"/>
                </a:xfrm>
                <a:prstGeom prst="rect">
                  <a:avLst/>
                </a:prstGeom>
                <a:noFill/>
              </p:spPr>
              <p:txBody>
                <a:bodyPr wrap="square" rtlCol="0">
                  <a:spAutoFit/>
                </a:bodyPr>
                <a:lstStyle/>
                <a:p>
                  <a:r>
                    <a:rPr lang="en-US" altLang="ko-KR" dirty="0" err="1">
                      <a:solidFill>
                        <a:schemeClr val="tx1">
                          <a:lumMod val="65000"/>
                          <a:lumOff val="35000"/>
                        </a:schemeClr>
                      </a:solidFill>
                      <a:cs typeface="Arial" pitchFamily="34" charset="0"/>
                    </a:rPr>
                    <a:t>Setelah</a:t>
                  </a:r>
                  <a:r>
                    <a:rPr lang="en-US" altLang="ko-KR" dirty="0">
                      <a:solidFill>
                        <a:schemeClr val="tx1">
                          <a:lumMod val="65000"/>
                          <a:lumOff val="35000"/>
                        </a:schemeClr>
                      </a:solidFill>
                      <a:cs typeface="Arial" pitchFamily="34" charset="0"/>
                    </a:rPr>
                    <a:t> 8 </a:t>
                  </a:r>
                  <a:r>
                    <a:rPr lang="en-US" altLang="ko-KR" dirty="0" err="1">
                      <a:solidFill>
                        <a:schemeClr val="tx1">
                          <a:lumMod val="65000"/>
                          <a:lumOff val="35000"/>
                        </a:schemeClr>
                      </a:solidFill>
                      <a:cs typeface="Arial" pitchFamily="34" charset="0"/>
                    </a:rPr>
                    <a:t>tahun</a:t>
                  </a:r>
                  <a:r>
                    <a:rPr lang="en-US" altLang="ko-KR" dirty="0">
                      <a:solidFill>
                        <a:schemeClr val="tx1">
                          <a:lumMod val="65000"/>
                          <a:lumOff val="35000"/>
                        </a:schemeClr>
                      </a:solidFill>
                      <a:cs typeface="Arial" pitchFamily="34" charset="0"/>
                    </a:rPr>
                    <a:t> kemudian </a:t>
                  </a:r>
                  <a:r>
                    <a:rPr lang="en-US" altLang="ko-KR" dirty="0" err="1">
                      <a:solidFill>
                        <a:schemeClr val="tx1">
                          <a:lumMod val="65000"/>
                          <a:lumOff val="35000"/>
                        </a:schemeClr>
                      </a:solidFill>
                      <a:cs typeface="Arial" pitchFamily="34" charset="0"/>
                    </a:rPr>
                    <a:t>merilis</a:t>
                  </a:r>
                  <a:r>
                    <a:rPr lang="en-US" altLang="ko-KR" dirty="0">
                      <a:solidFill>
                        <a:schemeClr val="tx1">
                          <a:lumMod val="65000"/>
                          <a:lumOff val="35000"/>
                        </a:schemeClr>
                      </a:solidFill>
                      <a:cs typeface="Arial" pitchFamily="34" charset="0"/>
                    </a:rPr>
                    <a:t> </a:t>
                  </a:r>
                  <a:r>
                    <a:rPr lang="en-US" altLang="ko-KR" dirty="0" err="1">
                      <a:solidFill>
                        <a:schemeClr val="tx1">
                          <a:lumMod val="65000"/>
                          <a:lumOff val="35000"/>
                        </a:schemeClr>
                      </a:solidFill>
                      <a:cs typeface="Arial" pitchFamily="34" charset="0"/>
                    </a:rPr>
                    <a:t>versi</a:t>
                  </a:r>
                  <a:r>
                    <a:rPr lang="en-US" altLang="ko-KR" dirty="0">
                      <a:solidFill>
                        <a:schemeClr val="tx1">
                          <a:lumMod val="65000"/>
                          <a:lumOff val="35000"/>
                        </a:schemeClr>
                      </a:solidFill>
                      <a:cs typeface="Arial" pitchFamily="34" charset="0"/>
                    </a:rPr>
                    <a:t> </a:t>
                  </a:r>
                  <a:r>
                    <a:rPr lang="en-US" altLang="ko-KR" dirty="0" err="1">
                      <a:solidFill>
                        <a:schemeClr val="tx1">
                          <a:lumMod val="65000"/>
                          <a:lumOff val="35000"/>
                        </a:schemeClr>
                      </a:solidFill>
                      <a:cs typeface="Arial" pitchFamily="34" charset="0"/>
                    </a:rPr>
                    <a:t>terbarunya</a:t>
                  </a:r>
                  <a:r>
                    <a:rPr lang="en-US" altLang="ko-KR" dirty="0">
                      <a:solidFill>
                        <a:schemeClr val="tx1">
                          <a:lumMod val="65000"/>
                          <a:lumOff val="35000"/>
                        </a:schemeClr>
                      </a:solidFill>
                      <a:cs typeface="Arial" pitchFamily="34" charset="0"/>
                    </a:rPr>
                    <a:t> </a:t>
                  </a:r>
                  <a:r>
                    <a:rPr lang="en-US" altLang="ko-KR" dirty="0" err="1">
                      <a:solidFill>
                        <a:schemeClr val="tx1">
                          <a:lumMod val="65000"/>
                          <a:lumOff val="35000"/>
                        </a:schemeClr>
                      </a:solidFill>
                      <a:cs typeface="Arial" pitchFamily="34" charset="0"/>
                    </a:rPr>
                    <a:t>yaitu</a:t>
                  </a:r>
                  <a:r>
                    <a:rPr lang="en-US" altLang="ko-KR" dirty="0">
                      <a:solidFill>
                        <a:schemeClr val="tx1">
                          <a:lumMod val="65000"/>
                          <a:lumOff val="35000"/>
                        </a:schemeClr>
                      </a:solidFill>
                      <a:cs typeface="Arial" pitchFamily="34" charset="0"/>
                    </a:rPr>
                    <a:t> P</a:t>
                  </a:r>
                  <a:r>
                    <a:rPr lang="en-ID" b="0" i="0" dirty="0" err="1">
                      <a:solidFill>
                        <a:schemeClr val="tx1">
                          <a:lumMod val="65000"/>
                          <a:lumOff val="35000"/>
                        </a:schemeClr>
                      </a:solidFill>
                      <a:effectLst/>
                      <a:latin typeface="Roboto" panose="02000000000000000000" pitchFamily="2" charset="0"/>
                    </a:rPr>
                    <a:t>ython</a:t>
                  </a:r>
                  <a:r>
                    <a:rPr lang="en-ID" b="0" i="0" dirty="0">
                      <a:solidFill>
                        <a:schemeClr val="tx1">
                          <a:lumMod val="65000"/>
                          <a:lumOff val="35000"/>
                        </a:schemeClr>
                      </a:solidFill>
                      <a:effectLst/>
                      <a:latin typeface="Roboto" panose="02000000000000000000" pitchFamily="2" charset="0"/>
                    </a:rPr>
                    <a:t> 3.0 juga </a:t>
                  </a:r>
                  <a:r>
                    <a:rPr lang="en-ID" b="0" i="0" dirty="0" err="1">
                      <a:solidFill>
                        <a:schemeClr val="tx1">
                          <a:lumMod val="65000"/>
                          <a:lumOff val="35000"/>
                        </a:schemeClr>
                      </a:solidFill>
                      <a:effectLst/>
                      <a:latin typeface="Roboto" panose="02000000000000000000" pitchFamily="2" charset="0"/>
                    </a:rPr>
                    <a:t>dikenal</a:t>
                  </a:r>
                  <a:r>
                    <a:rPr lang="en-ID" b="0" i="0" dirty="0">
                      <a:solidFill>
                        <a:schemeClr val="tx1">
                          <a:lumMod val="65000"/>
                          <a:lumOff val="35000"/>
                        </a:schemeClr>
                      </a:solidFill>
                      <a:effectLst/>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sebagai</a:t>
                  </a:r>
                  <a:r>
                    <a:rPr lang="en-ID" b="0" i="0" dirty="0">
                      <a:solidFill>
                        <a:schemeClr val="tx1">
                          <a:lumMod val="65000"/>
                          <a:lumOff val="35000"/>
                        </a:schemeClr>
                      </a:solidFill>
                      <a:effectLst/>
                      <a:latin typeface="Roboto" panose="02000000000000000000" pitchFamily="2" charset="0"/>
                    </a:rPr>
                    <a:t> "Py3K" </a:t>
                  </a:r>
                  <a:r>
                    <a:rPr lang="en-ID" b="0" i="0" dirty="0" err="1">
                      <a:solidFill>
                        <a:schemeClr val="tx1">
                          <a:lumMod val="65000"/>
                          <a:lumOff val="35000"/>
                        </a:schemeClr>
                      </a:solidFill>
                      <a:effectLst/>
                      <a:latin typeface="Roboto" panose="02000000000000000000" pitchFamily="2" charset="0"/>
                    </a:rPr>
                    <a:t>atau</a:t>
                  </a:r>
                  <a:r>
                    <a:rPr lang="en-ID" b="0" i="0" dirty="0">
                      <a:solidFill>
                        <a:schemeClr val="tx1">
                          <a:lumMod val="65000"/>
                          <a:lumOff val="35000"/>
                        </a:schemeClr>
                      </a:solidFill>
                      <a:effectLst/>
                      <a:latin typeface="Roboto" panose="02000000000000000000" pitchFamily="2" charset="0"/>
                    </a:rPr>
                    <a:t> "Python 3000".</a:t>
                  </a:r>
                  <a:endParaRPr lang="ko-KR" altLang="en-US" dirty="0">
                    <a:solidFill>
                      <a:schemeClr val="tx1">
                        <a:lumMod val="65000"/>
                        <a:lumOff val="35000"/>
                      </a:schemeClr>
                    </a:solidFill>
                    <a:cs typeface="Arial" pitchFamily="34" charset="0"/>
                  </a:endParaRPr>
                </a:p>
              </p:txBody>
            </p:sp>
            <p:sp>
              <p:nvSpPr>
                <p:cNvPr id="275" name="TextBox 274">
                  <a:extLst>
                    <a:ext uri="{FF2B5EF4-FFF2-40B4-BE49-F238E27FC236}">
                      <a16:creationId xmlns:a16="http://schemas.microsoft.com/office/drawing/2014/main" id="{EE269858-FAC9-BE6E-7577-5757FD967310}"/>
                    </a:ext>
                  </a:extLst>
                </p:cNvPr>
                <p:cNvSpPr txBox="1"/>
                <p:nvPr/>
              </p:nvSpPr>
              <p:spPr>
                <a:xfrm>
                  <a:off x="2725124" y="4433702"/>
                  <a:ext cx="1292072" cy="338554"/>
                </a:xfrm>
                <a:prstGeom prst="rect">
                  <a:avLst/>
                </a:prstGeom>
                <a:noFill/>
              </p:spPr>
              <p:txBody>
                <a:bodyPr wrap="square" rtlCol="0" anchor="ctr">
                  <a:spAutoFit/>
                </a:bodyPr>
                <a:lstStyle/>
                <a:p>
                  <a:r>
                    <a:rPr lang="en-US" altLang="ko-KR" sz="1600" b="1" dirty="0">
                      <a:solidFill>
                        <a:schemeClr val="tx1">
                          <a:lumMod val="85000"/>
                          <a:lumOff val="15000"/>
                        </a:schemeClr>
                      </a:solidFill>
                      <a:cs typeface="Arial" pitchFamily="34" charset="0"/>
                    </a:rPr>
                    <a:t>Python 3.0</a:t>
                  </a:r>
                  <a:endParaRPr lang="ko-KR" altLang="en-US" sz="1600" b="1" dirty="0">
                    <a:solidFill>
                      <a:schemeClr val="tx1">
                        <a:lumMod val="85000"/>
                        <a:lumOff val="15000"/>
                      </a:schemeClr>
                    </a:solidFill>
                    <a:cs typeface="Arial" pitchFamily="34" charset="0"/>
                  </a:endParaRPr>
                </a:p>
              </p:txBody>
            </p:sp>
          </p:grpSp>
        </p:grpSp>
        <p:grpSp>
          <p:nvGrpSpPr>
            <p:cNvPr id="276" name="Group 275">
              <a:extLst>
                <a:ext uri="{FF2B5EF4-FFF2-40B4-BE49-F238E27FC236}">
                  <a16:creationId xmlns:a16="http://schemas.microsoft.com/office/drawing/2014/main" id="{DF44AFF0-1F98-69BF-FDF5-4E372F13B4E1}"/>
                </a:ext>
              </a:extLst>
            </p:cNvPr>
            <p:cNvGrpSpPr/>
            <p:nvPr/>
          </p:nvGrpSpPr>
          <p:grpSpPr>
            <a:xfrm>
              <a:off x="8168482" y="3381451"/>
              <a:ext cx="3312712" cy="1204290"/>
              <a:chOff x="1430308" y="4431667"/>
              <a:chExt cx="3312712" cy="1204290"/>
            </a:xfrm>
          </p:grpSpPr>
          <p:sp>
            <p:nvSpPr>
              <p:cNvPr id="277" name="Rectangle: Rounded Corners 276">
                <a:extLst>
                  <a:ext uri="{FF2B5EF4-FFF2-40B4-BE49-F238E27FC236}">
                    <a16:creationId xmlns:a16="http://schemas.microsoft.com/office/drawing/2014/main" id="{3EFFED86-72D3-206F-1BCC-B4D11F60CD7B}"/>
                  </a:ext>
                </a:extLst>
              </p:cNvPr>
              <p:cNvSpPr/>
              <p:nvPr/>
            </p:nvSpPr>
            <p:spPr>
              <a:xfrm rot="16200000">
                <a:off x="1079687" y="4799653"/>
                <a:ext cx="1136165" cy="434924"/>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8" name="직사각형 113">
                <a:extLst>
                  <a:ext uri="{FF2B5EF4-FFF2-40B4-BE49-F238E27FC236}">
                    <a16:creationId xmlns:a16="http://schemas.microsoft.com/office/drawing/2014/main" id="{555CF146-E5C3-C0A4-87B4-8893CAA9282C}"/>
                  </a:ext>
                </a:extLst>
              </p:cNvPr>
              <p:cNvSpPr>
                <a:spLocks noChangeArrowheads="1"/>
              </p:cNvSpPr>
              <p:nvPr/>
            </p:nvSpPr>
            <p:spPr bwMode="auto">
              <a:xfrm rot="16200000">
                <a:off x="1041902" y="4833757"/>
                <a:ext cx="1204290" cy="400110"/>
              </a:xfrm>
              <a:prstGeom prst="rect">
                <a:avLst/>
              </a:prstGeom>
              <a:noFill/>
              <a:ln w="9525">
                <a:noFill/>
                <a:miter lim="800000"/>
                <a:headEnd/>
                <a:tailEnd/>
              </a:ln>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spc="600" dirty="0">
                    <a:solidFill>
                      <a:schemeClr val="bg1"/>
                    </a:solidFill>
                    <a:cs typeface="Arial" charset="0"/>
                  </a:rPr>
                  <a:t>2022</a:t>
                </a:r>
                <a:endParaRPr lang="ko-KR" altLang="en-US" sz="2000" spc="600" dirty="0">
                  <a:solidFill>
                    <a:schemeClr val="bg1"/>
                  </a:solidFill>
                </a:endParaRPr>
              </a:p>
            </p:txBody>
          </p:sp>
          <p:grpSp>
            <p:nvGrpSpPr>
              <p:cNvPr id="279" name="Group 278">
                <a:extLst>
                  <a:ext uri="{FF2B5EF4-FFF2-40B4-BE49-F238E27FC236}">
                    <a16:creationId xmlns:a16="http://schemas.microsoft.com/office/drawing/2014/main" id="{2518431A-8ED4-E3E2-1CD3-AE59067CC50C}"/>
                  </a:ext>
                </a:extLst>
              </p:cNvPr>
              <p:cNvGrpSpPr/>
              <p:nvPr/>
            </p:nvGrpSpPr>
            <p:grpSpPr>
              <a:xfrm>
                <a:off x="2051850" y="4449037"/>
                <a:ext cx="2691170" cy="1093617"/>
                <a:chOff x="2725124" y="4433702"/>
                <a:chExt cx="1292072" cy="1093617"/>
              </a:xfrm>
            </p:grpSpPr>
            <p:sp>
              <p:nvSpPr>
                <p:cNvPr id="280" name="TextBox 279">
                  <a:extLst>
                    <a:ext uri="{FF2B5EF4-FFF2-40B4-BE49-F238E27FC236}">
                      <a16:creationId xmlns:a16="http://schemas.microsoft.com/office/drawing/2014/main" id="{2B93C7C6-4C78-1997-E70C-9ACC8C6D21C9}"/>
                    </a:ext>
                  </a:extLst>
                </p:cNvPr>
                <p:cNvSpPr txBox="1"/>
                <p:nvPr/>
              </p:nvSpPr>
              <p:spPr>
                <a:xfrm>
                  <a:off x="2725124" y="4756867"/>
                  <a:ext cx="1292072" cy="770452"/>
                </a:xfrm>
                <a:prstGeom prst="rect">
                  <a:avLst/>
                </a:prstGeom>
                <a:noFill/>
              </p:spPr>
              <p:txBody>
                <a:bodyPr wrap="square" rtlCol="0">
                  <a:spAutoFit/>
                </a:bodyPr>
                <a:lstStyle/>
                <a:p>
                  <a:r>
                    <a:rPr lang="en-ID" dirty="0" err="1">
                      <a:solidFill>
                        <a:schemeClr val="tx1">
                          <a:lumMod val="65000"/>
                          <a:lumOff val="35000"/>
                        </a:schemeClr>
                      </a:solidFill>
                      <a:latin typeface="Roboto" panose="02000000000000000000" pitchFamily="2" charset="0"/>
                    </a:rPr>
                    <a:t>Versi</a:t>
                  </a:r>
                  <a:r>
                    <a:rPr lang="en-ID" dirty="0">
                      <a:solidFill>
                        <a:schemeClr val="tx1">
                          <a:lumMod val="65000"/>
                          <a:lumOff val="35000"/>
                        </a:schemeClr>
                      </a:solidFill>
                      <a:latin typeface="Roboto" panose="02000000000000000000" pitchFamily="2" charset="0"/>
                    </a:rPr>
                    <a:t> </a:t>
                  </a:r>
                  <a:r>
                    <a:rPr lang="en-ID" dirty="0" err="1">
                      <a:solidFill>
                        <a:schemeClr val="tx1">
                          <a:lumMod val="65000"/>
                          <a:lumOff val="35000"/>
                        </a:schemeClr>
                      </a:solidFill>
                      <a:latin typeface="Roboto" panose="02000000000000000000" pitchFamily="2" charset="0"/>
                    </a:rPr>
                    <a:t>tebaru</a:t>
                  </a:r>
                  <a:r>
                    <a:rPr lang="en-ID" dirty="0">
                      <a:solidFill>
                        <a:schemeClr val="tx1">
                          <a:lumMod val="65000"/>
                          <a:lumOff val="35000"/>
                        </a:schemeClr>
                      </a:solidFill>
                      <a:latin typeface="Roboto" panose="02000000000000000000" pitchFamily="2" charset="0"/>
                    </a:rPr>
                    <a:t> </a:t>
                  </a:r>
                  <a:r>
                    <a:rPr lang="en-ID" dirty="0" err="1">
                      <a:solidFill>
                        <a:schemeClr val="tx1">
                          <a:lumMod val="65000"/>
                          <a:lumOff val="35000"/>
                        </a:schemeClr>
                      </a:solidFill>
                      <a:latin typeface="Roboto" panose="02000000000000000000" pitchFamily="2" charset="0"/>
                    </a:rPr>
                    <a:t>ini</a:t>
                  </a:r>
                  <a:r>
                    <a:rPr lang="en-ID" dirty="0">
                      <a:solidFill>
                        <a:schemeClr val="tx1">
                          <a:lumMod val="65000"/>
                          <a:lumOff val="35000"/>
                        </a:schemeClr>
                      </a:solidFill>
                      <a:latin typeface="Roboto" panose="02000000000000000000" pitchFamily="2" charset="0"/>
                    </a:rPr>
                    <a:t> </a:t>
                  </a:r>
                  <a:r>
                    <a:rPr lang="en-ID" dirty="0" err="1">
                      <a:solidFill>
                        <a:schemeClr val="tx1">
                          <a:lumMod val="65000"/>
                          <a:lumOff val="35000"/>
                        </a:schemeClr>
                      </a:solidFill>
                      <a:latin typeface="Roboto" panose="02000000000000000000" pitchFamily="2" charset="0"/>
                    </a:rPr>
                    <a:t>telah</a:t>
                  </a:r>
                  <a:r>
                    <a:rPr lang="en-ID" b="0" i="0" dirty="0">
                      <a:solidFill>
                        <a:schemeClr val="tx1">
                          <a:lumMod val="65000"/>
                          <a:lumOff val="35000"/>
                        </a:schemeClr>
                      </a:solidFill>
                      <a:effectLst/>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dilengkapi</a:t>
                  </a:r>
                  <a:r>
                    <a:rPr lang="en-ID" b="0" i="0" dirty="0">
                      <a:solidFill>
                        <a:schemeClr val="tx1">
                          <a:lumMod val="65000"/>
                          <a:lumOff val="35000"/>
                        </a:schemeClr>
                      </a:solidFill>
                      <a:effectLst/>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banyak</a:t>
                  </a:r>
                  <a:r>
                    <a:rPr lang="en-ID" b="0" i="0" dirty="0">
                      <a:solidFill>
                        <a:schemeClr val="tx1">
                          <a:lumMod val="65000"/>
                          <a:lumOff val="35000"/>
                        </a:schemeClr>
                      </a:solidFill>
                      <a:effectLst/>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fitur</a:t>
                  </a:r>
                  <a:r>
                    <a:rPr lang="en-ID" b="0" i="0" dirty="0">
                      <a:solidFill>
                        <a:schemeClr val="tx1">
                          <a:lumMod val="65000"/>
                          <a:lumOff val="35000"/>
                        </a:schemeClr>
                      </a:solidFill>
                      <a:effectLst/>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baru</a:t>
                  </a:r>
                  <a:r>
                    <a:rPr lang="en-ID" b="0" i="0" dirty="0">
                      <a:solidFill>
                        <a:schemeClr val="tx1">
                          <a:lumMod val="65000"/>
                          <a:lumOff val="35000"/>
                        </a:schemeClr>
                      </a:solidFill>
                      <a:effectLst/>
                      <a:latin typeface="Roboto" panose="02000000000000000000" pitchFamily="2" charset="0"/>
                    </a:rPr>
                    <a:t> dan </a:t>
                  </a:r>
                  <a:r>
                    <a:rPr lang="en-ID" b="0" i="0" dirty="0" err="1">
                      <a:solidFill>
                        <a:schemeClr val="tx1">
                          <a:lumMod val="65000"/>
                          <a:lumOff val="35000"/>
                        </a:schemeClr>
                      </a:solidFill>
                      <a:effectLst/>
                      <a:latin typeface="Roboto" panose="02000000000000000000" pitchFamily="2" charset="0"/>
                    </a:rPr>
                    <a:t>pengoptimalan</a:t>
                  </a:r>
                  <a:r>
                    <a:rPr lang="en-ID" b="0" i="0" dirty="0">
                      <a:solidFill>
                        <a:schemeClr val="tx1">
                          <a:lumMod val="65000"/>
                          <a:lumOff val="35000"/>
                        </a:schemeClr>
                      </a:solidFill>
                      <a:effectLst/>
                      <a:latin typeface="Roboto" panose="02000000000000000000" pitchFamily="2" charset="0"/>
                    </a:rPr>
                    <a:t> yang </a:t>
                  </a:r>
                  <a:r>
                    <a:rPr lang="en-ID" b="0" i="0" dirty="0" err="1">
                      <a:solidFill>
                        <a:schemeClr val="tx1">
                          <a:lumMod val="65000"/>
                          <a:lumOff val="35000"/>
                        </a:schemeClr>
                      </a:solidFill>
                      <a:effectLst/>
                      <a:latin typeface="Roboto" panose="02000000000000000000" pitchFamily="2" charset="0"/>
                    </a:rPr>
                    <a:t>jauh</a:t>
                  </a:r>
                  <a:r>
                    <a:rPr lang="en-ID" b="0" i="0" dirty="0">
                      <a:solidFill>
                        <a:schemeClr val="tx1">
                          <a:lumMod val="65000"/>
                          <a:lumOff val="35000"/>
                        </a:schemeClr>
                      </a:solidFill>
                      <a:effectLst/>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lebih</a:t>
                  </a:r>
                  <a:r>
                    <a:rPr lang="en-ID" b="0" i="0" dirty="0">
                      <a:solidFill>
                        <a:schemeClr val="tx1">
                          <a:lumMod val="65000"/>
                          <a:lumOff val="35000"/>
                        </a:schemeClr>
                      </a:solidFill>
                      <a:effectLst/>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baik</a:t>
                  </a:r>
                  <a:r>
                    <a:rPr lang="en-ID" b="0" i="0" dirty="0">
                      <a:solidFill>
                        <a:schemeClr val="tx1">
                          <a:lumMod val="65000"/>
                          <a:lumOff val="35000"/>
                        </a:schemeClr>
                      </a:solidFill>
                      <a:effectLst/>
                      <a:latin typeface="Roboto" panose="02000000000000000000" pitchFamily="2" charset="0"/>
                    </a:rPr>
                    <a:t> </a:t>
                  </a:r>
                  <a:r>
                    <a:rPr lang="en-ID" b="0" i="0" dirty="0" err="1">
                      <a:solidFill>
                        <a:schemeClr val="tx1">
                          <a:lumMod val="65000"/>
                          <a:lumOff val="35000"/>
                        </a:schemeClr>
                      </a:solidFill>
                      <a:effectLst/>
                      <a:latin typeface="Roboto" panose="02000000000000000000" pitchFamily="2" charset="0"/>
                    </a:rPr>
                    <a:t>dar</a:t>
                  </a:r>
                  <a:r>
                    <a:rPr lang="en-ID" dirty="0" err="1">
                      <a:solidFill>
                        <a:schemeClr val="tx1">
                          <a:lumMod val="65000"/>
                          <a:lumOff val="35000"/>
                        </a:schemeClr>
                      </a:solidFill>
                      <a:latin typeface="Roboto" panose="02000000000000000000" pitchFamily="2" charset="0"/>
                    </a:rPr>
                    <a:t>i</a:t>
                  </a:r>
                  <a:r>
                    <a:rPr lang="en-ID" dirty="0">
                      <a:solidFill>
                        <a:schemeClr val="tx1">
                          <a:lumMod val="65000"/>
                          <a:lumOff val="35000"/>
                        </a:schemeClr>
                      </a:solidFill>
                      <a:latin typeface="Roboto" panose="02000000000000000000" pitchFamily="2" charset="0"/>
                    </a:rPr>
                    <a:t> </a:t>
                  </a:r>
                  <a:r>
                    <a:rPr lang="en-ID" dirty="0" err="1">
                      <a:solidFill>
                        <a:schemeClr val="tx1">
                          <a:lumMod val="65000"/>
                          <a:lumOff val="35000"/>
                        </a:schemeClr>
                      </a:solidFill>
                      <a:latin typeface="Roboto" panose="02000000000000000000" pitchFamily="2" charset="0"/>
                    </a:rPr>
                    <a:t>versi</a:t>
                  </a:r>
                  <a:r>
                    <a:rPr lang="en-ID" dirty="0">
                      <a:solidFill>
                        <a:schemeClr val="tx1">
                          <a:lumMod val="65000"/>
                          <a:lumOff val="35000"/>
                        </a:schemeClr>
                      </a:solidFill>
                      <a:latin typeface="Roboto" panose="02000000000000000000" pitchFamily="2" charset="0"/>
                    </a:rPr>
                    <a:t> </a:t>
                  </a:r>
                  <a:r>
                    <a:rPr lang="en-ID" dirty="0" err="1">
                      <a:solidFill>
                        <a:schemeClr val="tx1">
                          <a:lumMod val="65000"/>
                          <a:lumOff val="35000"/>
                        </a:schemeClr>
                      </a:solidFill>
                      <a:latin typeface="Roboto" panose="02000000000000000000" pitchFamily="2" charset="0"/>
                    </a:rPr>
                    <a:t>sebelumnya</a:t>
                  </a:r>
                  <a:r>
                    <a:rPr lang="en-ID" dirty="0">
                      <a:solidFill>
                        <a:schemeClr val="tx1">
                          <a:lumMod val="65000"/>
                          <a:lumOff val="35000"/>
                        </a:schemeClr>
                      </a:solidFill>
                      <a:latin typeface="Roboto" panose="02000000000000000000" pitchFamily="2" charset="0"/>
                    </a:rPr>
                    <a:t>.</a:t>
                  </a:r>
                  <a:endParaRPr lang="ko-KR" altLang="en-US" dirty="0">
                    <a:solidFill>
                      <a:schemeClr val="tx1">
                        <a:lumMod val="65000"/>
                        <a:lumOff val="35000"/>
                      </a:schemeClr>
                    </a:solidFill>
                    <a:cs typeface="Arial" pitchFamily="34" charset="0"/>
                  </a:endParaRPr>
                </a:p>
              </p:txBody>
            </p:sp>
            <p:sp>
              <p:nvSpPr>
                <p:cNvPr id="281" name="TextBox 280">
                  <a:extLst>
                    <a:ext uri="{FF2B5EF4-FFF2-40B4-BE49-F238E27FC236}">
                      <a16:creationId xmlns:a16="http://schemas.microsoft.com/office/drawing/2014/main" id="{0ECEB045-4A4F-FA01-AF1D-C797E34FC2F2}"/>
                    </a:ext>
                  </a:extLst>
                </p:cNvPr>
                <p:cNvSpPr txBox="1"/>
                <p:nvPr/>
              </p:nvSpPr>
              <p:spPr>
                <a:xfrm>
                  <a:off x="2725124" y="4433702"/>
                  <a:ext cx="1292072" cy="338554"/>
                </a:xfrm>
                <a:prstGeom prst="rect">
                  <a:avLst/>
                </a:prstGeom>
                <a:noFill/>
              </p:spPr>
              <p:txBody>
                <a:bodyPr wrap="square" rtlCol="0" anchor="ctr">
                  <a:spAutoFit/>
                </a:bodyPr>
                <a:lstStyle/>
                <a:p>
                  <a:r>
                    <a:rPr lang="en-US" altLang="ko-KR" sz="1600" b="1" dirty="0">
                      <a:solidFill>
                        <a:schemeClr val="tx1">
                          <a:lumMod val="85000"/>
                          <a:lumOff val="15000"/>
                        </a:schemeClr>
                      </a:solidFill>
                      <a:cs typeface="Arial" pitchFamily="34" charset="0"/>
                    </a:rPr>
                    <a:t>Python 3.10.7</a:t>
                  </a:r>
                  <a:endParaRPr lang="ko-KR" altLang="en-US" sz="1600" b="1" dirty="0">
                    <a:solidFill>
                      <a:schemeClr val="tx1">
                        <a:lumMod val="85000"/>
                        <a:lumOff val="15000"/>
                      </a:schemeClr>
                    </a:solidFill>
                    <a:cs typeface="Arial" pitchFamily="34" charset="0"/>
                  </a:endParaRPr>
                </a:p>
              </p:txBody>
            </p:sp>
          </p:grpSp>
        </p:grpSp>
      </p:grpSp>
      <p:sp>
        <p:nvSpPr>
          <p:cNvPr id="285" name="Speech Bubble: Rectangle with Corners Rounded 284">
            <a:extLst>
              <a:ext uri="{FF2B5EF4-FFF2-40B4-BE49-F238E27FC236}">
                <a16:creationId xmlns:a16="http://schemas.microsoft.com/office/drawing/2014/main" id="{F1CEB11C-82D5-86B8-00DD-63F362419BCB}"/>
              </a:ext>
            </a:extLst>
          </p:cNvPr>
          <p:cNvSpPr/>
          <p:nvPr/>
        </p:nvSpPr>
        <p:spPr>
          <a:xfrm>
            <a:off x="5212715" y="4174915"/>
            <a:ext cx="3004458" cy="1316760"/>
          </a:xfrm>
          <a:prstGeom prst="wedgeRoundRectCallout">
            <a:avLst>
              <a:gd name="adj1" fmla="val -23439"/>
              <a:gd name="adj2" fmla="val 8499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Arrow: Pentagon 1">
            <a:extLst>
              <a:ext uri="{FF2B5EF4-FFF2-40B4-BE49-F238E27FC236}">
                <a16:creationId xmlns:a16="http://schemas.microsoft.com/office/drawing/2014/main" id="{7EEDC81E-56E5-B638-E8C9-8B322F885D23}"/>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FFFF"/>
                </a:solidFill>
                <a:latin typeface="Book Antiqua" panose="02040602050305030304" pitchFamily="18" charset="0"/>
                <a:ea typeface="Quattrocento Sans"/>
                <a:cs typeface="Quattrocento Sans"/>
                <a:sym typeface="Quattrocento Sans"/>
              </a:rPr>
              <a:t>Sejarah Python</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extLst>
      <p:ext uri="{BB962C8B-B14F-4D97-AF65-F5344CB8AC3E}">
        <p14:creationId xmlns:p14="http://schemas.microsoft.com/office/powerpoint/2010/main" val="3455028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15"/>
          <p:cNvPicPr preferRelativeResize="0">
            <a:picLocks noGrp="1"/>
          </p:cNvPicPr>
          <p:nvPr>
            <p:ph type="pic" idx="2"/>
          </p:nvPr>
        </p:nvPicPr>
        <p:blipFill rotWithShape="1">
          <a:blip r:embed="rId3">
            <a:alphaModFix/>
          </a:blip>
          <a:srcRect r="5589" b="5137"/>
          <a:stretch/>
        </p:blipFill>
        <p:spPr>
          <a:xfrm>
            <a:off x="7680325" y="1701165"/>
            <a:ext cx="4503420" cy="4525010"/>
          </a:xfrm>
          <a:prstGeom prst="rect">
            <a:avLst/>
          </a:prstGeom>
          <a:noFill/>
          <a:ln>
            <a:noFill/>
          </a:ln>
        </p:spPr>
      </p:pic>
      <p:sp>
        <p:nvSpPr>
          <p:cNvPr id="298" name="Google Shape;298;p15"/>
          <p:cNvSpPr/>
          <p:nvPr/>
        </p:nvSpPr>
        <p:spPr>
          <a:xfrm>
            <a:off x="335280" y="1124585"/>
            <a:ext cx="2541270" cy="48831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dirty="0">
                <a:solidFill>
                  <a:srgbClr val="434343"/>
                </a:solidFill>
                <a:latin typeface="Calibri"/>
                <a:ea typeface="Calibri"/>
                <a:cs typeface="Calibri"/>
                <a:sym typeface="Calibri"/>
              </a:rPr>
              <a:t>Why Python?</a:t>
            </a:r>
            <a:endParaRPr sz="1800" b="0" i="0" u="none" strike="noStrike" cap="none" dirty="0">
              <a:solidFill>
                <a:srgbClr val="434343"/>
              </a:solidFill>
              <a:latin typeface="Calibri"/>
              <a:ea typeface="Calibri"/>
              <a:cs typeface="Calibri"/>
              <a:sym typeface="Calibri"/>
            </a:endParaRPr>
          </a:p>
        </p:txBody>
      </p:sp>
      <p:sp>
        <p:nvSpPr>
          <p:cNvPr id="299" name="Google Shape;299;p15"/>
          <p:cNvSpPr txBox="1"/>
          <p:nvPr/>
        </p:nvSpPr>
        <p:spPr>
          <a:xfrm>
            <a:off x="335280" y="1701900"/>
            <a:ext cx="7407260" cy="4524275"/>
          </a:xfrm>
          <a:prstGeom prst="rect">
            <a:avLst/>
          </a:prstGeom>
          <a:noFill/>
          <a:ln>
            <a:noFill/>
          </a:ln>
        </p:spPr>
        <p:txBody>
          <a:bodyPr spcFirstLastPara="1" wrap="square" lIns="91425" tIns="45700" rIns="91425" bIns="45700" anchor="t" anchorCtr="0">
            <a:spAutoFit/>
          </a:bodyPr>
          <a:lstStyle/>
          <a:p>
            <a:pPr marL="463550" marR="0" lvl="0" indent="-342900" algn="l" rtl="0">
              <a:lnSpc>
                <a:spcPct val="150000"/>
              </a:lnSpc>
              <a:spcBef>
                <a:spcPts val="0"/>
              </a:spcBef>
              <a:spcAft>
                <a:spcPts val="0"/>
              </a:spcAft>
              <a:buClr>
                <a:srgbClr val="000000"/>
              </a:buClr>
              <a:buSzPts val="1400"/>
              <a:buFont typeface="Arial"/>
              <a:buAutoNum type="arabicPeriod"/>
            </a:pPr>
            <a:r>
              <a:rPr lang="en-US" sz="1600" b="1" i="0" u="none" strike="noStrike" cap="none" dirty="0">
                <a:solidFill>
                  <a:srgbClr val="FF0000"/>
                </a:solidFill>
                <a:latin typeface="Arial"/>
                <a:ea typeface="Arial"/>
                <a:cs typeface="Arial"/>
                <a:sym typeface="Arial"/>
              </a:rPr>
              <a:t>Open source</a:t>
            </a:r>
            <a:r>
              <a:rPr lang="en-US" sz="1600" b="0" i="0" u="none" strike="noStrike" cap="none" dirty="0">
                <a:solidFill>
                  <a:srgbClr val="000000"/>
                </a:solidFill>
                <a:latin typeface="Arial"/>
                <a:ea typeface="Arial"/>
                <a:cs typeface="Arial"/>
                <a:sym typeface="Arial"/>
              </a:rPr>
              <a:t>, dan </a:t>
            </a:r>
            <a:r>
              <a:rPr lang="en-US" sz="1600" b="0" i="1" u="none" strike="noStrike" cap="none" dirty="0">
                <a:solidFill>
                  <a:srgbClr val="000000"/>
                </a:solidFill>
                <a:latin typeface="Arial"/>
                <a:ea typeface="Arial"/>
                <a:cs typeface="Arial"/>
                <a:sym typeface="Arial"/>
              </a:rPr>
              <a:t>it is free.</a:t>
            </a:r>
            <a:endParaRPr sz="1600" b="0" i="1" u="none" strike="noStrike" cap="none" dirty="0">
              <a:solidFill>
                <a:srgbClr val="000000"/>
              </a:solidFill>
              <a:latin typeface="Arial"/>
              <a:ea typeface="Arial"/>
              <a:cs typeface="Arial"/>
              <a:sym typeface="Arial"/>
            </a:endParaRPr>
          </a:p>
          <a:p>
            <a:pPr marL="463550" marR="0" lvl="0" indent="-342900" algn="l" rtl="0">
              <a:lnSpc>
                <a:spcPct val="150000"/>
              </a:lnSpc>
              <a:spcBef>
                <a:spcPts val="0"/>
              </a:spcBef>
              <a:spcAft>
                <a:spcPts val="0"/>
              </a:spcAft>
              <a:buClr>
                <a:srgbClr val="000000"/>
              </a:buClr>
              <a:buSzPts val="1400"/>
              <a:buFont typeface="Arial"/>
              <a:buAutoNum type="arabicPeriod"/>
            </a:pPr>
            <a:r>
              <a:rPr lang="en-US" sz="1600" b="0" i="0" u="none" strike="noStrike" cap="none" dirty="0">
                <a:solidFill>
                  <a:srgbClr val="000000"/>
                </a:solidFill>
                <a:latin typeface="Arial"/>
                <a:ea typeface="Arial"/>
                <a:cs typeface="Arial"/>
                <a:sym typeface="Arial"/>
              </a:rPr>
              <a:t>Python </a:t>
            </a:r>
            <a:r>
              <a:rPr lang="en-US" sz="1600" b="1" i="0" u="none" strike="noStrike" cap="none" dirty="0">
                <a:solidFill>
                  <a:srgbClr val="FF0000"/>
                </a:solidFill>
                <a:latin typeface="Arial"/>
                <a:ea typeface="Arial"/>
                <a:cs typeface="Arial"/>
                <a:sym typeface="Arial"/>
              </a:rPr>
              <a:t>mudah digunakan</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bahkan</a:t>
            </a:r>
            <a:r>
              <a:rPr lang="en-US" sz="1600" b="0" i="0" u="none" strike="noStrike" cap="none" dirty="0">
                <a:solidFill>
                  <a:srgbClr val="000000"/>
                </a:solidFill>
                <a:latin typeface="Arial"/>
                <a:ea typeface="Arial"/>
                <a:cs typeface="Arial"/>
                <a:sym typeface="Arial"/>
              </a:rPr>
              <a:t> untuk </a:t>
            </a:r>
            <a:r>
              <a:rPr lang="en-US" sz="1600" b="0" i="0" u="none" strike="noStrike" cap="none" dirty="0" err="1">
                <a:solidFill>
                  <a:srgbClr val="000000"/>
                </a:solidFill>
                <a:latin typeface="Arial"/>
                <a:ea typeface="Arial"/>
                <a:cs typeface="Arial"/>
                <a:sym typeface="Arial"/>
              </a:rPr>
              <a:t>seorang</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pemula</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tanpa</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latar</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belakang</a:t>
            </a:r>
            <a:r>
              <a:rPr lang="en-US" sz="1600" b="0" i="0" u="none" strike="noStrike" cap="none" dirty="0">
                <a:solidFill>
                  <a:srgbClr val="000000"/>
                </a:solidFill>
                <a:latin typeface="Arial"/>
                <a:ea typeface="Arial"/>
                <a:cs typeface="Arial"/>
                <a:sym typeface="Arial"/>
              </a:rPr>
              <a:t> IT.</a:t>
            </a:r>
            <a:endParaRPr sz="1600" b="0" i="0" u="none" strike="noStrike" cap="none" dirty="0">
              <a:solidFill>
                <a:srgbClr val="000000"/>
              </a:solidFill>
              <a:latin typeface="Arial"/>
              <a:ea typeface="Arial"/>
              <a:cs typeface="Arial"/>
              <a:sym typeface="Arial"/>
            </a:endParaRPr>
          </a:p>
          <a:p>
            <a:pPr marL="463550" marR="0" lvl="0" indent="-342900" algn="l" rtl="0">
              <a:lnSpc>
                <a:spcPct val="150000"/>
              </a:lnSpc>
              <a:spcBef>
                <a:spcPts val="0"/>
              </a:spcBef>
              <a:spcAft>
                <a:spcPts val="0"/>
              </a:spcAft>
              <a:buClr>
                <a:srgbClr val="000000"/>
              </a:buClr>
              <a:buSzPts val="1400"/>
              <a:buFont typeface="Arial"/>
              <a:buAutoNum type="arabicPeriod"/>
            </a:pPr>
            <a:r>
              <a:rPr lang="en-US" sz="1600" b="0" i="0" u="none" strike="noStrike" cap="none" dirty="0">
                <a:solidFill>
                  <a:srgbClr val="000000"/>
                </a:solidFill>
                <a:latin typeface="Arial"/>
                <a:ea typeface="Arial"/>
                <a:cs typeface="Arial"/>
                <a:sym typeface="Arial"/>
              </a:rPr>
              <a:t>Python </a:t>
            </a:r>
            <a:r>
              <a:rPr lang="en-US" sz="1600" b="0" i="0" u="none" strike="noStrike" cap="none" dirty="0" err="1">
                <a:solidFill>
                  <a:srgbClr val="000000"/>
                </a:solidFill>
                <a:latin typeface="Arial"/>
                <a:ea typeface="Arial"/>
                <a:cs typeface="Arial"/>
                <a:sym typeface="Arial"/>
              </a:rPr>
              <a:t>bahasanya</a:t>
            </a:r>
            <a:r>
              <a:rPr lang="en-US" sz="1600" b="0" i="0" u="none" strike="noStrike" cap="none" dirty="0">
                <a:solidFill>
                  <a:srgbClr val="000000"/>
                </a:solidFill>
                <a:latin typeface="Arial"/>
                <a:ea typeface="Arial"/>
                <a:cs typeface="Arial"/>
                <a:sym typeface="Arial"/>
              </a:rPr>
              <a:t> </a:t>
            </a:r>
            <a:r>
              <a:rPr lang="en-US" sz="1600" b="1" i="0" u="none" strike="noStrike" cap="none" dirty="0" err="1">
                <a:solidFill>
                  <a:srgbClr val="FF0000"/>
                </a:solidFill>
                <a:latin typeface="Arial"/>
                <a:ea typeface="Arial"/>
                <a:cs typeface="Arial"/>
                <a:sym typeface="Arial"/>
              </a:rPr>
              <a:t>ekspresif</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karena</a:t>
            </a:r>
            <a:r>
              <a:rPr lang="en-US" sz="1600" b="0" i="0" u="none" strike="noStrike" cap="none" dirty="0">
                <a:solidFill>
                  <a:srgbClr val="000000"/>
                </a:solidFill>
                <a:latin typeface="Arial"/>
                <a:ea typeface="Arial"/>
                <a:cs typeface="Arial"/>
                <a:sym typeface="Arial"/>
              </a:rPr>
              <a:t> dapat </a:t>
            </a:r>
            <a:r>
              <a:rPr lang="en-US" sz="1600" b="0" i="0" u="none" strike="noStrike" cap="none" dirty="0" err="1">
                <a:solidFill>
                  <a:srgbClr val="000000"/>
                </a:solidFill>
                <a:latin typeface="Arial"/>
                <a:ea typeface="Arial"/>
                <a:cs typeface="Arial"/>
                <a:sym typeface="Arial"/>
              </a:rPr>
              <a:t>menyederhanakan</a:t>
            </a:r>
            <a:r>
              <a:rPr lang="en-US" sz="1600" b="0" i="0" u="none" strike="noStrike" cap="none" dirty="0">
                <a:solidFill>
                  <a:srgbClr val="000000"/>
                </a:solidFill>
                <a:latin typeface="Arial"/>
                <a:ea typeface="Arial"/>
                <a:cs typeface="Arial"/>
                <a:sym typeface="Arial"/>
              </a:rPr>
              <a:t> code, </a:t>
            </a:r>
            <a:r>
              <a:rPr lang="en-US" sz="1600" b="0" i="0" u="none" strike="noStrike" cap="none" dirty="0" err="1">
                <a:solidFill>
                  <a:srgbClr val="000000"/>
                </a:solidFill>
                <a:latin typeface="Arial"/>
                <a:ea typeface="Arial"/>
                <a:cs typeface="Arial"/>
                <a:sym typeface="Arial"/>
              </a:rPr>
              <a:t>misalkan</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satu</a:t>
            </a:r>
            <a:r>
              <a:rPr lang="en-US" sz="1600" b="0" i="0" u="none" strike="noStrike" cap="none" dirty="0">
                <a:solidFill>
                  <a:srgbClr val="000000"/>
                </a:solidFill>
                <a:latin typeface="Arial"/>
                <a:ea typeface="Arial"/>
                <a:cs typeface="Arial"/>
                <a:sym typeface="Arial"/>
              </a:rPr>
              <a:t> baris code dapat </a:t>
            </a:r>
            <a:r>
              <a:rPr lang="en-US" sz="1600" b="0" i="0" u="none" strike="noStrike" cap="none" dirty="0" err="1">
                <a:solidFill>
                  <a:srgbClr val="000000"/>
                </a:solidFill>
                <a:latin typeface="Arial"/>
                <a:ea typeface="Arial"/>
                <a:cs typeface="Arial"/>
                <a:sym typeface="Arial"/>
              </a:rPr>
              <a:t>mengerjakan</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banyak</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hal</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ketimbang</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satu</a:t>
            </a:r>
            <a:r>
              <a:rPr lang="en-US" sz="1600" b="0" i="0" u="none" strike="noStrike" cap="none" dirty="0">
                <a:solidFill>
                  <a:srgbClr val="000000"/>
                </a:solidFill>
                <a:latin typeface="Arial"/>
                <a:ea typeface="Arial"/>
                <a:cs typeface="Arial"/>
                <a:sym typeface="Arial"/>
              </a:rPr>
              <a:t> baris code pada </a:t>
            </a:r>
            <a:r>
              <a:rPr lang="en-US" sz="1600" b="0" i="0" u="none" strike="noStrike" cap="none" dirty="0" err="1">
                <a:solidFill>
                  <a:srgbClr val="000000"/>
                </a:solidFill>
                <a:latin typeface="Arial"/>
                <a:ea typeface="Arial"/>
                <a:cs typeface="Arial"/>
                <a:sym typeface="Arial"/>
              </a:rPr>
              <a:t>bahasa</a:t>
            </a:r>
            <a:r>
              <a:rPr lang="en-US" sz="1600" b="0" i="0" u="none" strike="noStrike" cap="none" dirty="0">
                <a:solidFill>
                  <a:srgbClr val="000000"/>
                </a:solidFill>
                <a:latin typeface="Arial"/>
                <a:ea typeface="Arial"/>
                <a:cs typeface="Arial"/>
                <a:sym typeface="Arial"/>
              </a:rPr>
              <a:t> pemrograman lainnya. </a:t>
            </a:r>
            <a:endParaRPr sz="1600" b="0" i="0" u="none" strike="noStrike" cap="none" dirty="0">
              <a:solidFill>
                <a:srgbClr val="000000"/>
              </a:solidFill>
              <a:latin typeface="Arial"/>
              <a:ea typeface="Arial"/>
              <a:cs typeface="Arial"/>
              <a:sym typeface="Arial"/>
            </a:endParaRPr>
          </a:p>
          <a:p>
            <a:pPr marL="463550" marR="0" lvl="0" indent="-342900" algn="l" rtl="0">
              <a:lnSpc>
                <a:spcPct val="150000"/>
              </a:lnSpc>
              <a:spcBef>
                <a:spcPts val="0"/>
              </a:spcBef>
              <a:spcAft>
                <a:spcPts val="0"/>
              </a:spcAft>
              <a:buClr>
                <a:srgbClr val="000000"/>
              </a:buClr>
              <a:buSzPts val="1400"/>
              <a:buFont typeface="Arial"/>
              <a:buAutoNum type="arabicPeriod"/>
            </a:pPr>
            <a:r>
              <a:rPr lang="en-US" sz="1600" b="0" i="0" u="none" strike="noStrike" cap="none" dirty="0">
                <a:solidFill>
                  <a:srgbClr val="000000"/>
                </a:solidFill>
                <a:latin typeface="Arial"/>
                <a:ea typeface="Arial"/>
                <a:cs typeface="Arial"/>
                <a:sym typeface="Arial"/>
              </a:rPr>
              <a:t>Python </a:t>
            </a:r>
            <a:r>
              <a:rPr lang="en-US" sz="1600" b="1" i="0" u="none" strike="noStrike" cap="none" dirty="0">
                <a:solidFill>
                  <a:srgbClr val="FF0000"/>
                </a:solidFill>
                <a:latin typeface="Arial"/>
                <a:ea typeface="Arial"/>
                <a:cs typeface="Arial"/>
                <a:sym typeface="Arial"/>
              </a:rPr>
              <a:t>mudah </a:t>
            </a:r>
            <a:r>
              <a:rPr lang="en-US" sz="1600" b="1" i="0" u="none" strike="noStrike" cap="none" dirty="0" err="1">
                <a:solidFill>
                  <a:srgbClr val="FF0000"/>
                </a:solidFill>
                <a:latin typeface="Arial"/>
                <a:ea typeface="Arial"/>
                <a:cs typeface="Arial"/>
                <a:sym typeface="Arial"/>
              </a:rPr>
              <a:t>dibaca</a:t>
            </a:r>
            <a:r>
              <a:rPr lang="en-US" sz="1600" b="0" i="0" u="none" strike="noStrike" cap="none" dirty="0">
                <a:solidFill>
                  <a:srgbClr val="000000"/>
                </a:solidFill>
                <a:latin typeface="Arial"/>
                <a:ea typeface="Arial"/>
                <a:cs typeface="Arial"/>
                <a:sym typeface="Arial"/>
              </a:rPr>
              <a:t> (dalam </a:t>
            </a:r>
            <a:r>
              <a:rPr lang="en-US" sz="1600" b="0" i="0" u="none" strike="noStrike" cap="none" dirty="0" err="1">
                <a:solidFill>
                  <a:srgbClr val="000000"/>
                </a:solidFill>
                <a:latin typeface="Arial"/>
                <a:ea typeface="Arial"/>
                <a:cs typeface="Arial"/>
                <a:sym typeface="Arial"/>
              </a:rPr>
              <a:t>hal</a:t>
            </a:r>
            <a:r>
              <a:rPr lang="en-US" sz="1600" b="0" i="0" u="none" strike="noStrike" cap="none" dirty="0">
                <a:solidFill>
                  <a:srgbClr val="000000"/>
                </a:solidFill>
                <a:latin typeface="Arial"/>
                <a:ea typeface="Arial"/>
                <a:cs typeface="Arial"/>
                <a:sym typeface="Arial"/>
              </a:rPr>
              <a:t> </a:t>
            </a:r>
            <a:r>
              <a:rPr lang="en-US" sz="1600" b="0" i="1" u="none" strike="noStrike" cap="none" dirty="0">
                <a:solidFill>
                  <a:srgbClr val="000000"/>
                </a:solidFill>
                <a:latin typeface="Arial"/>
                <a:ea typeface="Arial"/>
                <a:cs typeface="Arial"/>
                <a:sym typeface="Arial"/>
              </a:rPr>
              <a:t>debug, maintain, </a:t>
            </a:r>
            <a:r>
              <a:rPr lang="en-US" sz="1600" b="0" i="0" u="none" strike="noStrike" cap="none" dirty="0">
                <a:solidFill>
                  <a:srgbClr val="000000"/>
                </a:solidFill>
                <a:latin typeface="Arial"/>
                <a:ea typeface="Arial"/>
                <a:cs typeface="Arial"/>
                <a:sym typeface="Arial"/>
              </a:rPr>
              <a:t>dan </a:t>
            </a:r>
            <a:r>
              <a:rPr lang="en-US" sz="1600" b="0" i="1" u="none" strike="noStrike" cap="none" dirty="0">
                <a:solidFill>
                  <a:srgbClr val="000000"/>
                </a:solidFill>
                <a:latin typeface="Arial"/>
                <a:ea typeface="Arial"/>
                <a:cs typeface="Arial"/>
                <a:sym typeface="Arial"/>
              </a:rPr>
              <a:t>modify </a:t>
            </a:r>
            <a:r>
              <a:rPr lang="en-US" sz="1600" b="0" i="0" u="none" strike="noStrike" cap="none" dirty="0">
                <a:solidFill>
                  <a:srgbClr val="000000"/>
                </a:solidFill>
                <a:latin typeface="Arial"/>
                <a:ea typeface="Arial"/>
                <a:cs typeface="Arial"/>
                <a:sym typeface="Arial"/>
              </a:rPr>
              <a:t>code) oleh </a:t>
            </a:r>
            <a:r>
              <a:rPr lang="en-US" sz="1600" b="0" i="0" u="none" strike="noStrike" cap="none" dirty="0" err="1">
                <a:solidFill>
                  <a:srgbClr val="000000"/>
                </a:solidFill>
                <a:latin typeface="Arial"/>
                <a:ea typeface="Arial"/>
                <a:cs typeface="Arial"/>
                <a:sym typeface="Arial"/>
              </a:rPr>
              <a:t>manusia</a:t>
            </a:r>
            <a:r>
              <a:rPr lang="en-US" sz="1600" b="0" i="0" u="none" strike="noStrike" cap="none" dirty="0">
                <a:solidFill>
                  <a:srgbClr val="000000"/>
                </a:solidFill>
                <a:latin typeface="Arial"/>
                <a:ea typeface="Arial"/>
                <a:cs typeface="Arial"/>
                <a:sym typeface="Arial"/>
              </a:rPr>
              <a:t>, tidak hanya </a:t>
            </a:r>
            <a:r>
              <a:rPr lang="en-US" sz="1600" b="0" i="0" u="none" strike="noStrike" cap="none" dirty="0" err="1">
                <a:solidFill>
                  <a:srgbClr val="000000"/>
                </a:solidFill>
                <a:latin typeface="Arial"/>
                <a:ea typeface="Arial"/>
                <a:cs typeface="Arial"/>
                <a:sym typeface="Arial"/>
              </a:rPr>
              <a:t>komputer</a:t>
            </a:r>
            <a:r>
              <a:rPr lang="en-US" sz="1600" b="0" i="0" u="none" strike="noStrike" cap="none" dirty="0">
                <a:solidFill>
                  <a:srgbClr val="000000"/>
                </a:solidFill>
                <a:latin typeface="Arial"/>
                <a:ea typeface="Arial"/>
                <a:cs typeface="Arial"/>
                <a:sym typeface="Arial"/>
              </a:rPr>
              <a:t>. </a:t>
            </a:r>
            <a:endParaRPr sz="1600" b="0" i="0" u="none" strike="noStrike" cap="none" dirty="0">
              <a:solidFill>
                <a:srgbClr val="000000"/>
              </a:solidFill>
              <a:latin typeface="Arial"/>
              <a:ea typeface="Arial"/>
              <a:cs typeface="Arial"/>
              <a:sym typeface="Arial"/>
            </a:endParaRPr>
          </a:p>
          <a:p>
            <a:pPr marL="463550" marR="0" lvl="0" indent="-342900" algn="l" rtl="0">
              <a:lnSpc>
                <a:spcPct val="150000"/>
              </a:lnSpc>
              <a:spcBef>
                <a:spcPts val="0"/>
              </a:spcBef>
              <a:spcAft>
                <a:spcPts val="0"/>
              </a:spcAft>
              <a:buClr>
                <a:srgbClr val="000000"/>
              </a:buClr>
              <a:buSzPts val="1400"/>
              <a:buFont typeface="Arial"/>
              <a:buAutoNum type="arabicPeriod"/>
            </a:pPr>
            <a:r>
              <a:rPr lang="en-US" sz="1600" b="0" i="0" u="none" strike="noStrike" cap="none" dirty="0" err="1">
                <a:solidFill>
                  <a:srgbClr val="000000"/>
                </a:solidFill>
                <a:latin typeface="Arial"/>
                <a:ea typeface="Arial"/>
                <a:cs typeface="Arial"/>
                <a:sym typeface="Arial"/>
              </a:rPr>
              <a:t>Memiliki</a:t>
            </a:r>
            <a:r>
              <a:rPr lang="en-US" sz="1600" b="0" i="0" u="none" strike="noStrike" cap="none" dirty="0">
                <a:solidFill>
                  <a:srgbClr val="000000"/>
                </a:solidFill>
                <a:latin typeface="Arial"/>
                <a:ea typeface="Arial"/>
                <a:cs typeface="Arial"/>
                <a:sym typeface="Arial"/>
              </a:rPr>
              <a:t> </a:t>
            </a:r>
            <a:r>
              <a:rPr lang="en-US" sz="1600" b="1" i="0" u="none" strike="noStrike" cap="none" dirty="0" err="1">
                <a:solidFill>
                  <a:srgbClr val="FF0000"/>
                </a:solidFill>
                <a:latin typeface="Arial"/>
                <a:ea typeface="Arial"/>
                <a:cs typeface="Arial"/>
                <a:sym typeface="Arial"/>
              </a:rPr>
              <a:t>banyak</a:t>
            </a:r>
            <a:r>
              <a:rPr lang="en-US" sz="1600" b="1" i="0" u="none" strike="noStrike" cap="none" dirty="0">
                <a:solidFill>
                  <a:srgbClr val="FF0000"/>
                </a:solidFill>
                <a:latin typeface="Arial"/>
                <a:ea typeface="Arial"/>
                <a:cs typeface="Arial"/>
                <a:sym typeface="Arial"/>
              </a:rPr>
              <a:t> Library</a:t>
            </a:r>
            <a:r>
              <a:rPr lang="en-US" sz="1600" b="1" i="0" u="none" strike="noStrike" cap="none" dirty="0">
                <a:solidFill>
                  <a:srgbClr val="000000"/>
                </a:solidFill>
                <a:latin typeface="Arial"/>
                <a:ea typeface="Arial"/>
                <a:cs typeface="Arial"/>
                <a:sym typeface="Arial"/>
              </a:rPr>
              <a:t> </a:t>
            </a:r>
            <a:r>
              <a:rPr lang="en-US" sz="1600" b="0" i="0" u="none" strike="noStrike" cap="none" dirty="0">
                <a:solidFill>
                  <a:srgbClr val="000000"/>
                </a:solidFill>
                <a:latin typeface="Arial"/>
                <a:ea typeface="Arial"/>
                <a:cs typeface="Arial"/>
                <a:sym typeface="Arial"/>
              </a:rPr>
              <a:t>di </a:t>
            </a:r>
            <a:r>
              <a:rPr lang="en-US" sz="1600" b="0" i="0" u="none" strike="noStrike" cap="none" dirty="0" err="1">
                <a:solidFill>
                  <a:srgbClr val="000000"/>
                </a:solidFill>
                <a:latin typeface="Arial"/>
                <a:ea typeface="Arial"/>
                <a:cs typeface="Arial"/>
                <a:sym typeface="Arial"/>
              </a:rPr>
              <a:t>dalamnya</a:t>
            </a:r>
            <a:r>
              <a:rPr lang="en-US" sz="1600" b="0" i="0" u="none" strike="noStrike" cap="none" dirty="0">
                <a:solidFill>
                  <a:srgbClr val="000000"/>
                </a:solidFill>
                <a:latin typeface="Arial"/>
                <a:ea typeface="Arial"/>
                <a:cs typeface="Arial"/>
                <a:sym typeface="Arial"/>
              </a:rPr>
              <a:t>.</a:t>
            </a:r>
            <a:endParaRPr sz="1600" b="0" i="0" u="none" strike="noStrike" cap="none" dirty="0">
              <a:solidFill>
                <a:srgbClr val="000000"/>
              </a:solidFill>
              <a:latin typeface="Arial"/>
              <a:ea typeface="Arial"/>
              <a:cs typeface="Arial"/>
              <a:sym typeface="Arial"/>
            </a:endParaRPr>
          </a:p>
          <a:p>
            <a:pPr marL="463550" marR="0" lvl="0" indent="-342900" algn="l" rtl="0">
              <a:lnSpc>
                <a:spcPct val="150000"/>
              </a:lnSpc>
              <a:spcBef>
                <a:spcPts val="0"/>
              </a:spcBef>
              <a:spcAft>
                <a:spcPts val="0"/>
              </a:spcAft>
              <a:buClr>
                <a:srgbClr val="000000"/>
              </a:buClr>
              <a:buSzPts val="1400"/>
              <a:buFont typeface="Arial"/>
              <a:buAutoNum type="arabicPeriod"/>
            </a:pPr>
            <a:r>
              <a:rPr lang="en-US" sz="1600" b="0" i="0" u="none" strike="noStrike" cap="none" dirty="0">
                <a:solidFill>
                  <a:srgbClr val="000000"/>
                </a:solidFill>
                <a:latin typeface="Arial"/>
                <a:ea typeface="Arial"/>
                <a:cs typeface="Arial"/>
                <a:sym typeface="Arial"/>
              </a:rPr>
              <a:t>Dapat</a:t>
            </a:r>
            <a:r>
              <a:rPr lang="en-US" sz="1600" b="0" i="0" u="none" strike="noStrike" cap="none" dirty="0">
                <a:solidFill>
                  <a:srgbClr val="FF0000"/>
                </a:solidFill>
                <a:latin typeface="Arial"/>
                <a:ea typeface="Arial"/>
                <a:cs typeface="Arial"/>
                <a:sym typeface="Arial"/>
              </a:rPr>
              <a:t> </a:t>
            </a:r>
            <a:r>
              <a:rPr lang="en-US" sz="1600" b="1" i="0" u="none" strike="noStrike" cap="none" dirty="0" err="1">
                <a:solidFill>
                  <a:srgbClr val="FF0000"/>
                </a:solidFill>
                <a:latin typeface="Arial"/>
                <a:ea typeface="Arial"/>
                <a:cs typeface="Arial"/>
                <a:sym typeface="Arial"/>
              </a:rPr>
              <a:t>diterapkan</a:t>
            </a:r>
            <a:r>
              <a:rPr lang="en-US" sz="1600" b="1" i="0" u="none" strike="noStrike" cap="none" dirty="0">
                <a:solidFill>
                  <a:srgbClr val="FF0000"/>
                </a:solidFill>
                <a:latin typeface="Arial"/>
                <a:ea typeface="Arial"/>
                <a:cs typeface="Arial"/>
                <a:sym typeface="Arial"/>
              </a:rPr>
              <a:t> </a:t>
            </a:r>
            <a:r>
              <a:rPr lang="en-US" sz="1600" b="1" i="0" u="none" strike="noStrike" cap="none" dirty="0" err="1">
                <a:solidFill>
                  <a:srgbClr val="FF0000"/>
                </a:solidFill>
                <a:latin typeface="Arial"/>
                <a:ea typeface="Arial"/>
                <a:cs typeface="Arial"/>
                <a:sym typeface="Arial"/>
              </a:rPr>
              <a:t>lintas</a:t>
            </a:r>
            <a:r>
              <a:rPr lang="en-US" sz="1600" b="1" i="0" u="none" strike="noStrike" cap="none" dirty="0">
                <a:solidFill>
                  <a:srgbClr val="FF0000"/>
                </a:solidFill>
                <a:latin typeface="Arial"/>
                <a:ea typeface="Arial"/>
                <a:cs typeface="Arial"/>
                <a:sym typeface="Arial"/>
              </a:rPr>
              <a:t> platform</a:t>
            </a:r>
            <a:r>
              <a:rPr lang="en-US" sz="1600" b="0" i="0" u="none" strike="noStrike" cap="none" dirty="0">
                <a:solidFill>
                  <a:srgbClr val="000000"/>
                </a:solidFill>
                <a:latin typeface="Arial"/>
                <a:ea typeface="Arial"/>
                <a:cs typeface="Arial"/>
                <a:sym typeface="Arial"/>
              </a:rPr>
              <a:t> seperti Windows, Mac, Linux, UNIX, </a:t>
            </a:r>
            <a:r>
              <a:rPr lang="en-US" sz="1600" b="0" i="0" u="none" strike="noStrike" cap="none" dirty="0" err="1">
                <a:solidFill>
                  <a:srgbClr val="000000"/>
                </a:solidFill>
                <a:latin typeface="Arial"/>
                <a:ea typeface="Arial"/>
                <a:cs typeface="Arial"/>
                <a:sym typeface="Arial"/>
              </a:rPr>
              <a:t>dll</a:t>
            </a:r>
            <a:r>
              <a:rPr lang="en-US" sz="1600" b="0" i="0" u="none" strike="noStrike" cap="none" dirty="0">
                <a:solidFill>
                  <a:srgbClr val="000000"/>
                </a:solidFill>
                <a:latin typeface="Arial"/>
                <a:ea typeface="Arial"/>
                <a:cs typeface="Arial"/>
                <a:sym typeface="Arial"/>
              </a:rPr>
              <a:t>.</a:t>
            </a:r>
          </a:p>
          <a:p>
            <a:pPr marL="463550" marR="0" lvl="0" indent="-342900" algn="l" rtl="0">
              <a:lnSpc>
                <a:spcPct val="150000"/>
              </a:lnSpc>
              <a:spcBef>
                <a:spcPts val="0"/>
              </a:spcBef>
              <a:spcAft>
                <a:spcPts val="0"/>
              </a:spcAft>
              <a:buClr>
                <a:srgbClr val="000000"/>
              </a:buClr>
              <a:buSzPts val="1400"/>
              <a:buFont typeface="Arial"/>
              <a:buAutoNum type="arabicPeriod"/>
            </a:pPr>
            <a:r>
              <a:rPr lang="en-US" sz="1600" b="0" i="0" u="none" strike="noStrike" cap="none" dirty="0">
                <a:solidFill>
                  <a:srgbClr val="000000"/>
                </a:solidFill>
                <a:latin typeface="Arial"/>
                <a:ea typeface="Arial"/>
                <a:cs typeface="Arial"/>
                <a:sym typeface="Arial"/>
              </a:rPr>
              <a:t>Bahasa </a:t>
            </a:r>
            <a:r>
              <a:rPr lang="en-US" sz="1600" b="0" i="0" u="none" strike="noStrike" cap="none" dirty="0" err="1">
                <a:solidFill>
                  <a:srgbClr val="000000"/>
                </a:solidFill>
                <a:latin typeface="Arial"/>
                <a:ea typeface="Arial"/>
                <a:cs typeface="Arial"/>
                <a:sym typeface="Arial"/>
              </a:rPr>
              <a:t>pemorograman</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terpopuler</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dari</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tahun</a:t>
            </a:r>
            <a:r>
              <a:rPr lang="en-US" sz="1600" b="0" i="0" u="none" strike="noStrike" cap="none" dirty="0">
                <a:solidFill>
                  <a:srgbClr val="000000"/>
                </a:solidFill>
                <a:latin typeface="Arial"/>
                <a:ea typeface="Arial"/>
                <a:cs typeface="Arial"/>
                <a:sym typeface="Arial"/>
              </a:rPr>
              <a:t> 2018 hingga saat </a:t>
            </a:r>
            <a:r>
              <a:rPr lang="en-US" sz="1600" b="0" i="0" u="none" strike="noStrike" cap="none" dirty="0" err="1">
                <a:solidFill>
                  <a:srgbClr val="000000"/>
                </a:solidFill>
                <a:latin typeface="Arial"/>
                <a:ea typeface="Arial"/>
                <a:cs typeface="Arial"/>
                <a:sym typeface="Arial"/>
              </a:rPr>
              <a:t>ini</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berdasarakan</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analisis</a:t>
            </a:r>
            <a:r>
              <a:rPr lang="en-US" sz="1600" b="0" i="0" u="none" strike="noStrike" cap="none" dirty="0">
                <a:solidFill>
                  <a:srgbClr val="000000"/>
                </a:solidFill>
                <a:latin typeface="Arial"/>
                <a:ea typeface="Arial"/>
                <a:cs typeface="Arial"/>
                <a:sym typeface="Arial"/>
              </a:rPr>
              <a:t> Google trend. </a:t>
            </a:r>
            <a:endParaRPr sz="1600" b="0" i="0" u="none" strike="noStrike" cap="none" dirty="0">
              <a:solidFill>
                <a:srgbClr val="000000"/>
              </a:solidFill>
              <a:latin typeface="Arial"/>
              <a:ea typeface="Arial"/>
              <a:cs typeface="Arial"/>
              <a:sym typeface="Arial"/>
            </a:endParaRPr>
          </a:p>
        </p:txBody>
      </p:sp>
      <p:pic>
        <p:nvPicPr>
          <p:cNvPr id="301" name="Google Shape;301;p15"/>
          <p:cNvPicPr preferRelativeResize="0"/>
          <p:nvPr/>
        </p:nvPicPr>
        <p:blipFill rotWithShape="1">
          <a:blip r:embed="rId3">
            <a:alphaModFix/>
          </a:blip>
          <a:srcRect/>
          <a:stretch/>
        </p:blipFill>
        <p:spPr>
          <a:xfrm>
            <a:off x="6096000" y="3429000"/>
            <a:ext cx="0" cy="0"/>
          </a:xfrm>
          <a:prstGeom prst="rect">
            <a:avLst/>
          </a:prstGeom>
          <a:noFill/>
          <a:ln>
            <a:noFill/>
          </a:ln>
        </p:spPr>
      </p:pic>
      <p:sp>
        <p:nvSpPr>
          <p:cNvPr id="2" name="Arrow: Pentagon 1">
            <a:extLst>
              <a:ext uri="{FF2B5EF4-FFF2-40B4-BE49-F238E27FC236}">
                <a16:creationId xmlns:a16="http://schemas.microsoft.com/office/drawing/2014/main" id="{AA0B7D33-12F7-AF98-6136-1EB99106AB7F}"/>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P</a:t>
            </a:r>
            <a:r>
              <a:rPr lang="en-US" sz="2800" b="1" dirty="0" err="1">
                <a:solidFill>
                  <a:srgbClr val="FFFFFF"/>
                </a:solidFill>
                <a:latin typeface="Book Antiqua" panose="02040602050305030304" pitchFamily="18" charset="0"/>
                <a:ea typeface="Quattrocento Sans"/>
                <a:cs typeface="Quattrocento Sans"/>
                <a:sym typeface="Quattrocento Sans"/>
              </a:rPr>
              <a:t>eranan</a:t>
            </a:r>
            <a:r>
              <a:rPr lang="en-US" sz="2800" b="1" dirty="0">
                <a:solidFill>
                  <a:srgbClr val="FFFFFF"/>
                </a:solidFill>
                <a:latin typeface="Book Antiqua" panose="02040602050305030304" pitchFamily="18" charset="0"/>
                <a:ea typeface="Quattrocento Sans"/>
                <a:cs typeface="Quattrocento Sans"/>
                <a:sym typeface="Quattrocento Sans"/>
              </a:rPr>
              <a:t> (</a:t>
            </a:r>
            <a:r>
              <a:rPr lang="en-US" sz="2800" b="1" dirty="0" err="1">
                <a:solidFill>
                  <a:srgbClr val="FFFFFF"/>
                </a:solidFill>
                <a:latin typeface="Book Antiqua" panose="02040602050305030304" pitchFamily="18" charset="0"/>
                <a:ea typeface="Quattrocento Sans"/>
                <a:cs typeface="Quattrocento Sans"/>
                <a:sym typeface="Quattrocento Sans"/>
              </a:rPr>
              <a:t>Keunggulan</a:t>
            </a:r>
            <a:r>
              <a:rPr lang="en-US" sz="2800" b="1" dirty="0">
                <a:solidFill>
                  <a:srgbClr val="FFFFFF"/>
                </a:solidFill>
                <a:latin typeface="Book Antiqua" panose="02040602050305030304" pitchFamily="18" charset="0"/>
                <a:ea typeface="Quattrocento Sans"/>
                <a:cs typeface="Quattrocento Sans"/>
                <a:sym typeface="Quattrocento Sans"/>
              </a:rPr>
              <a:t>)</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13"/>
          <p:cNvSpPr/>
          <p:nvPr/>
        </p:nvSpPr>
        <p:spPr>
          <a:xfrm>
            <a:off x="389339" y="1122680"/>
            <a:ext cx="2541270" cy="48831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dirty="0">
                <a:solidFill>
                  <a:srgbClr val="434343"/>
                </a:solidFill>
                <a:latin typeface="Calibri"/>
                <a:ea typeface="Calibri"/>
                <a:cs typeface="Calibri"/>
                <a:sym typeface="Calibri"/>
              </a:rPr>
              <a:t>Why Python?</a:t>
            </a:r>
            <a:endParaRPr sz="1800" b="0" i="0" u="none" strike="noStrike" cap="none" dirty="0">
              <a:solidFill>
                <a:srgbClr val="434343"/>
              </a:solidFill>
              <a:latin typeface="Calibri"/>
              <a:ea typeface="Calibri"/>
              <a:cs typeface="Calibri"/>
              <a:sym typeface="Calibri"/>
            </a:endParaRPr>
          </a:p>
        </p:txBody>
      </p:sp>
      <p:sp>
        <p:nvSpPr>
          <p:cNvPr id="280" name="Google Shape;280;p13"/>
          <p:cNvSpPr txBox="1"/>
          <p:nvPr/>
        </p:nvSpPr>
        <p:spPr>
          <a:xfrm>
            <a:off x="389339" y="2010554"/>
            <a:ext cx="3770925" cy="3416279"/>
          </a:xfrm>
          <a:prstGeom prst="rect">
            <a:avLst/>
          </a:prstGeom>
          <a:noFill/>
          <a:ln>
            <a:noFill/>
          </a:ln>
        </p:spPr>
        <p:txBody>
          <a:bodyPr spcFirstLastPara="1" wrap="square" lIns="91425" tIns="45700" rIns="91425" bIns="45700" anchor="t" anchorCtr="0">
            <a:spAutoFit/>
          </a:bodyPr>
          <a:lstStyle/>
          <a:p>
            <a:pPr marL="120650" marR="0" lvl="0" algn="l" rtl="0">
              <a:lnSpc>
                <a:spcPct val="150000"/>
              </a:lnSpc>
              <a:spcBef>
                <a:spcPts val="0"/>
              </a:spcBef>
              <a:spcAft>
                <a:spcPts val="0"/>
              </a:spcAft>
              <a:buClr>
                <a:srgbClr val="000000"/>
              </a:buClr>
              <a:buSzPts val="1400"/>
            </a:pPr>
            <a:r>
              <a:rPr lang="en-US" sz="1600" b="0" i="0" u="none" strike="noStrike" cap="none" dirty="0" err="1">
                <a:solidFill>
                  <a:srgbClr val="000000"/>
                </a:solidFill>
                <a:latin typeface="Arial"/>
                <a:ea typeface="Arial"/>
                <a:cs typeface="Arial"/>
                <a:sym typeface="Arial"/>
              </a:rPr>
              <a:t>Berdasarkan</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analisis</a:t>
            </a:r>
            <a:r>
              <a:rPr lang="en-US" sz="1600" b="0" i="0" u="none" strike="noStrike" cap="none" dirty="0">
                <a:solidFill>
                  <a:srgbClr val="000000"/>
                </a:solidFill>
                <a:latin typeface="Arial"/>
                <a:ea typeface="Arial"/>
                <a:cs typeface="Arial"/>
                <a:sym typeface="Arial"/>
              </a:rPr>
              <a:t> yang </a:t>
            </a:r>
            <a:r>
              <a:rPr lang="en-US" sz="1600" dirty="0" err="1"/>
              <a:t>dilakukan</a:t>
            </a:r>
            <a:r>
              <a:rPr lang="en-US" sz="1600" dirty="0"/>
              <a:t> </a:t>
            </a:r>
            <a:r>
              <a:rPr lang="en-US" sz="1600" dirty="0" err="1"/>
              <a:t>dengan</a:t>
            </a:r>
            <a:r>
              <a:rPr lang="en-US" sz="1600" dirty="0"/>
              <a:t> google trend, saat </a:t>
            </a:r>
            <a:r>
              <a:rPr lang="en-US" sz="1600" dirty="0" err="1"/>
              <a:t>ini</a:t>
            </a:r>
            <a:r>
              <a:rPr lang="en-US" sz="1600" dirty="0"/>
              <a:t> </a:t>
            </a:r>
            <a:r>
              <a:rPr lang="en-US" sz="1600" b="0" i="0" u="none" strike="noStrike" cap="none" dirty="0" err="1">
                <a:solidFill>
                  <a:srgbClr val="000000"/>
                </a:solidFill>
                <a:latin typeface="Arial"/>
                <a:ea typeface="Arial"/>
                <a:cs typeface="Arial"/>
                <a:sym typeface="Arial"/>
              </a:rPr>
              <a:t>bahasa</a:t>
            </a:r>
            <a:r>
              <a:rPr lang="en-US" sz="1600" b="0" i="0" u="none" strike="noStrike" cap="none" dirty="0">
                <a:solidFill>
                  <a:srgbClr val="000000"/>
                </a:solidFill>
                <a:latin typeface="Arial"/>
                <a:ea typeface="Arial"/>
                <a:cs typeface="Arial"/>
                <a:sym typeface="Arial"/>
              </a:rPr>
              <a:t> yang digunakan untuk programming, scripting, dan markup languages </a:t>
            </a:r>
            <a:r>
              <a:rPr lang="en-US" sz="1600" b="0" i="0" u="none" strike="noStrike" cap="none" dirty="0" err="1">
                <a:solidFill>
                  <a:srgbClr val="000000"/>
                </a:solidFill>
                <a:latin typeface="Arial"/>
                <a:ea typeface="Arial"/>
                <a:cs typeface="Arial"/>
                <a:sym typeface="Arial"/>
              </a:rPr>
              <a:t>adalah</a:t>
            </a:r>
            <a:r>
              <a:rPr lang="en-US" sz="1600" b="0" i="0" u="none" strike="noStrike" cap="none" dirty="0">
                <a:solidFill>
                  <a:srgbClr val="000000"/>
                </a:solidFill>
                <a:latin typeface="Arial"/>
                <a:ea typeface="Arial"/>
                <a:cs typeface="Arial"/>
                <a:sym typeface="Arial"/>
              </a:rPr>
              <a:t> Python yang mana para developer menggunakan </a:t>
            </a:r>
            <a:r>
              <a:rPr lang="en-US" sz="1600" b="0" i="0" u="none" strike="noStrike" cap="none" dirty="0" err="1">
                <a:solidFill>
                  <a:srgbClr val="000000"/>
                </a:solidFill>
                <a:latin typeface="Arial"/>
                <a:ea typeface="Arial"/>
                <a:cs typeface="Arial"/>
                <a:sym typeface="Arial"/>
              </a:rPr>
              <a:t>bahasa</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ini</a:t>
            </a:r>
            <a:r>
              <a:rPr lang="en-US" sz="1600" b="0" i="0" u="none" strike="noStrike" cap="none" dirty="0">
                <a:solidFill>
                  <a:srgbClr val="000000"/>
                </a:solidFill>
                <a:latin typeface="Arial"/>
                <a:ea typeface="Arial"/>
                <a:cs typeface="Arial"/>
                <a:sym typeface="Arial"/>
              </a:rPr>
              <a:t> untuk </a:t>
            </a:r>
            <a:r>
              <a:rPr lang="en-US" sz="1600" b="0" i="0" u="none" strike="noStrike" cap="none" dirty="0" err="1">
                <a:solidFill>
                  <a:srgbClr val="000000"/>
                </a:solidFill>
                <a:latin typeface="Arial"/>
                <a:ea typeface="Arial"/>
                <a:cs typeface="Arial"/>
                <a:sym typeface="Arial"/>
              </a:rPr>
              <a:t>pengembangan</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termasuk</a:t>
            </a:r>
            <a:r>
              <a:rPr lang="en-US" sz="1600" b="0" i="0" u="none" strike="noStrike" cap="none" dirty="0">
                <a:solidFill>
                  <a:srgbClr val="000000"/>
                </a:solidFill>
                <a:latin typeface="Arial"/>
                <a:ea typeface="Arial"/>
                <a:cs typeface="Arial"/>
                <a:sym typeface="Arial"/>
              </a:rPr>
              <a:t> di </a:t>
            </a:r>
            <a:r>
              <a:rPr lang="en-US" sz="1600" b="0" i="0" u="none" strike="noStrike" cap="none" dirty="0" err="1">
                <a:solidFill>
                  <a:srgbClr val="000000"/>
                </a:solidFill>
                <a:latin typeface="Arial"/>
                <a:ea typeface="Arial"/>
                <a:cs typeface="Arial"/>
                <a:sym typeface="Arial"/>
              </a:rPr>
              <a:t>dalamnya</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adalah</a:t>
            </a:r>
            <a:r>
              <a:rPr lang="en-US" sz="1600" b="0" i="0" u="none" strike="noStrike" cap="none" dirty="0">
                <a:solidFill>
                  <a:srgbClr val="000000"/>
                </a:solidFill>
                <a:latin typeface="Arial"/>
                <a:ea typeface="Arial"/>
                <a:cs typeface="Arial"/>
                <a:sym typeface="Arial"/>
              </a:rPr>
              <a:t> Data Science (</a:t>
            </a:r>
            <a:r>
              <a:rPr lang="en-US" sz="1600" b="0" i="0" u="none" strike="noStrike" cap="none" dirty="0" err="1">
                <a:solidFill>
                  <a:srgbClr val="000000"/>
                </a:solidFill>
                <a:latin typeface="Arial"/>
                <a:ea typeface="Arial"/>
                <a:cs typeface="Arial"/>
                <a:sym typeface="Arial"/>
              </a:rPr>
              <a:t>Analisis</a:t>
            </a:r>
            <a:r>
              <a:rPr lang="en-US" sz="1600" b="0" i="0" u="none" strike="noStrike" cap="none" dirty="0">
                <a:solidFill>
                  <a:srgbClr val="000000"/>
                </a:solidFill>
                <a:latin typeface="Arial"/>
                <a:ea typeface="Arial"/>
                <a:cs typeface="Arial"/>
                <a:sym typeface="Arial"/>
              </a:rPr>
              <a:t> Data).</a:t>
            </a:r>
            <a:endParaRPr sz="1600" b="0" i="0" u="none" strike="noStrike" cap="none" dirty="0">
              <a:solidFill>
                <a:srgbClr val="000000"/>
              </a:solidFill>
              <a:latin typeface="Arial"/>
              <a:ea typeface="Arial"/>
              <a:cs typeface="Arial"/>
              <a:sym typeface="Arial"/>
            </a:endParaRPr>
          </a:p>
        </p:txBody>
      </p:sp>
      <p:pic>
        <p:nvPicPr>
          <p:cNvPr id="5" name="Picture Placeholder 4" descr="Text&#10;&#10;Description automatically generated">
            <a:extLst>
              <a:ext uri="{FF2B5EF4-FFF2-40B4-BE49-F238E27FC236}">
                <a16:creationId xmlns:a16="http://schemas.microsoft.com/office/drawing/2014/main" id="{198EA941-1E4C-EB18-C460-40D8D38650DF}"/>
              </a:ext>
            </a:extLst>
          </p:cNvPr>
          <p:cNvPicPr>
            <a:picLocks noGrp="1" noChangeAspect="1"/>
          </p:cNvPicPr>
          <p:nvPr>
            <p:ph type="pic" idx="2"/>
          </p:nvPr>
        </p:nvPicPr>
        <p:blipFill rotWithShape="1">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l="-167" r="-250"/>
          <a:stretch/>
        </p:blipFill>
        <p:spPr>
          <a:xfrm>
            <a:off x="4738578" y="1122680"/>
            <a:ext cx="7064083" cy="5012306"/>
          </a:xfrm>
          <a:ln>
            <a:solidFill>
              <a:schemeClr val="tx1">
                <a:lumMod val="50000"/>
                <a:lumOff val="50000"/>
              </a:schemeClr>
            </a:solidFill>
          </a:ln>
        </p:spPr>
      </p:pic>
      <p:sp>
        <p:nvSpPr>
          <p:cNvPr id="3" name="Arrow: Pentagon 2">
            <a:extLst>
              <a:ext uri="{FF2B5EF4-FFF2-40B4-BE49-F238E27FC236}">
                <a16:creationId xmlns:a16="http://schemas.microsoft.com/office/drawing/2014/main" id="{8C7B57DE-974E-9DCC-2E92-42BF020474EB}"/>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P</a:t>
            </a:r>
            <a:r>
              <a:rPr lang="en-US" sz="2800" b="1" dirty="0" err="1">
                <a:solidFill>
                  <a:srgbClr val="FFFFFF"/>
                </a:solidFill>
                <a:latin typeface="Book Antiqua" panose="02040602050305030304" pitchFamily="18" charset="0"/>
                <a:ea typeface="Quattrocento Sans"/>
                <a:cs typeface="Quattrocento Sans"/>
                <a:sym typeface="Quattrocento Sans"/>
              </a:rPr>
              <a:t>eranan</a:t>
            </a:r>
            <a:r>
              <a:rPr lang="en-US" sz="2800" b="1" dirty="0">
                <a:solidFill>
                  <a:srgbClr val="FFFFFF"/>
                </a:solidFill>
                <a:latin typeface="Book Antiqua" panose="02040602050305030304" pitchFamily="18" charset="0"/>
                <a:ea typeface="Quattrocento Sans"/>
                <a:cs typeface="Quattrocento Sans"/>
                <a:sym typeface="Quattrocento Sans"/>
              </a:rPr>
              <a:t> (</a:t>
            </a:r>
            <a:r>
              <a:rPr lang="en-US" sz="2800" b="1" dirty="0" err="1">
                <a:solidFill>
                  <a:srgbClr val="FFFFFF"/>
                </a:solidFill>
                <a:latin typeface="Book Antiqua" panose="02040602050305030304" pitchFamily="18" charset="0"/>
                <a:ea typeface="Quattrocento Sans"/>
                <a:cs typeface="Quattrocento Sans"/>
                <a:sym typeface="Quattrocento Sans"/>
              </a:rPr>
              <a:t>Keunggulan</a:t>
            </a:r>
            <a:r>
              <a:rPr lang="en-US" sz="2800" b="1" dirty="0">
                <a:solidFill>
                  <a:srgbClr val="FFFFFF"/>
                </a:solidFill>
                <a:latin typeface="Book Antiqua" panose="02040602050305030304" pitchFamily="18" charset="0"/>
                <a:ea typeface="Quattrocento Sans"/>
                <a:cs typeface="Quattrocento Sans"/>
                <a:sym typeface="Quattrocento Sans"/>
              </a:rPr>
              <a:t>)</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16"/>
          <p:cNvSpPr/>
          <p:nvPr/>
        </p:nvSpPr>
        <p:spPr>
          <a:xfrm>
            <a:off x="450214" y="932674"/>
            <a:ext cx="6882130" cy="452755"/>
          </a:xfrm>
          <a:prstGeom prst="roundRect">
            <a:avLst>
              <a:gd name="adj" fmla="val 50000"/>
            </a:avLst>
          </a:prstGeom>
          <a:solidFill>
            <a:srgbClr val="FFE6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1800" b="0" i="0" u="none" strike="noStrike" cap="none" dirty="0">
                <a:solidFill>
                  <a:srgbClr val="434343"/>
                </a:solidFill>
                <a:latin typeface="Calibri"/>
                <a:ea typeface="Calibri"/>
                <a:cs typeface="Calibri"/>
                <a:sym typeface="Calibri"/>
              </a:rPr>
              <a:t>Comparing Python to other languages, such as R</a:t>
            </a:r>
            <a:endParaRPr sz="1800" b="0" i="0" u="none" strike="noStrike" cap="none" dirty="0">
              <a:solidFill>
                <a:srgbClr val="434343"/>
              </a:solidFill>
              <a:latin typeface="Calibri"/>
              <a:ea typeface="Calibri"/>
              <a:cs typeface="Calibri"/>
              <a:sym typeface="Calibri"/>
            </a:endParaRPr>
          </a:p>
        </p:txBody>
      </p:sp>
      <p:sp>
        <p:nvSpPr>
          <p:cNvPr id="312" name="Google Shape;312;p16"/>
          <p:cNvSpPr txBox="1"/>
          <p:nvPr/>
        </p:nvSpPr>
        <p:spPr>
          <a:xfrm>
            <a:off x="450214" y="1517349"/>
            <a:ext cx="11238230" cy="583565"/>
          </a:xfrm>
          <a:prstGeom prst="rect">
            <a:avLst/>
          </a:prstGeom>
          <a:noFill/>
          <a:ln>
            <a:noFill/>
          </a:ln>
        </p:spPr>
        <p:txBody>
          <a:bodyPr spcFirstLastPara="1" wrap="square" lIns="91425" tIns="45700" rIns="91425" bIns="45700" anchor="t" anchorCtr="0">
            <a:spAutoFit/>
          </a:bodyPr>
          <a:lstStyle/>
          <a:p>
            <a:pPr marL="12065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rgbClr val="000000"/>
                </a:solidFill>
                <a:latin typeface="Arial"/>
                <a:ea typeface="Arial"/>
                <a:cs typeface="Arial"/>
                <a:sym typeface="Arial"/>
              </a:rPr>
              <a:t>Dari </a:t>
            </a:r>
            <a:r>
              <a:rPr lang="en-US" sz="1600" b="0" i="0" u="none" strike="noStrike" cap="none" dirty="0" err="1">
                <a:solidFill>
                  <a:srgbClr val="000000"/>
                </a:solidFill>
                <a:latin typeface="Arial"/>
                <a:ea typeface="Arial"/>
                <a:cs typeface="Arial"/>
                <a:sym typeface="Arial"/>
              </a:rPr>
              <a:t>bahasa</a:t>
            </a:r>
            <a:r>
              <a:rPr lang="en-US" sz="1600" b="0" i="0" u="none" strike="noStrike" cap="none" dirty="0">
                <a:solidFill>
                  <a:srgbClr val="000000"/>
                </a:solidFill>
                <a:latin typeface="Arial"/>
                <a:ea typeface="Arial"/>
                <a:cs typeface="Arial"/>
                <a:sym typeface="Arial"/>
              </a:rPr>
              <a:t> pemrograman </a:t>
            </a:r>
            <a:r>
              <a:rPr lang="en-US" sz="1600" b="0" i="0" u="none" strike="noStrike" cap="none" dirty="0" err="1">
                <a:solidFill>
                  <a:srgbClr val="000000"/>
                </a:solidFill>
                <a:latin typeface="Arial"/>
                <a:ea typeface="Arial"/>
                <a:cs typeface="Arial"/>
                <a:sym typeface="Arial"/>
              </a:rPr>
              <a:t>populer</a:t>
            </a:r>
            <a:r>
              <a:rPr lang="en-US" sz="1600" b="0" i="0" u="none" strike="noStrike" cap="none" dirty="0">
                <a:solidFill>
                  <a:srgbClr val="000000"/>
                </a:solidFill>
                <a:latin typeface="Arial"/>
                <a:ea typeface="Arial"/>
                <a:cs typeface="Arial"/>
                <a:sym typeface="Arial"/>
              </a:rPr>
              <a:t> lainnya, salah </a:t>
            </a:r>
            <a:r>
              <a:rPr lang="en-US" sz="1600" b="0" i="0" u="none" strike="noStrike" cap="none" dirty="0" err="1">
                <a:solidFill>
                  <a:srgbClr val="000000"/>
                </a:solidFill>
                <a:latin typeface="Arial"/>
                <a:ea typeface="Arial"/>
                <a:cs typeface="Arial"/>
                <a:sym typeface="Arial"/>
              </a:rPr>
              <a:t>satunya</a:t>
            </a:r>
            <a:r>
              <a:rPr lang="en-US" sz="1600" b="0" i="0" u="none" strike="noStrike" cap="none" dirty="0">
                <a:solidFill>
                  <a:srgbClr val="000000"/>
                </a:solidFill>
                <a:latin typeface="Arial"/>
                <a:ea typeface="Arial"/>
                <a:cs typeface="Arial"/>
                <a:sym typeface="Arial"/>
              </a:rPr>
              <a:t> seperti C#, Java, Perl dan R, slide </a:t>
            </a:r>
            <a:r>
              <a:rPr lang="en-US" sz="1600" b="0" i="0" u="none" strike="noStrike" cap="none" dirty="0" err="1">
                <a:solidFill>
                  <a:srgbClr val="000000"/>
                </a:solidFill>
                <a:latin typeface="Arial"/>
                <a:ea typeface="Arial"/>
                <a:cs typeface="Arial"/>
                <a:sym typeface="Arial"/>
              </a:rPr>
              <a:t>ini</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akan</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membahas</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keunggulan</a:t>
            </a:r>
            <a:r>
              <a:rPr lang="en-US" sz="1600" b="0" i="0" u="none" strike="noStrike" cap="none" dirty="0">
                <a:solidFill>
                  <a:srgbClr val="000000"/>
                </a:solidFill>
                <a:latin typeface="Arial"/>
                <a:ea typeface="Arial"/>
                <a:cs typeface="Arial"/>
                <a:sym typeface="Arial"/>
              </a:rPr>
              <a:t> Python </a:t>
            </a:r>
            <a:r>
              <a:rPr lang="en-US" sz="1600" b="0" i="0" u="none" strike="noStrike" cap="none" dirty="0" err="1">
                <a:solidFill>
                  <a:srgbClr val="000000"/>
                </a:solidFill>
                <a:latin typeface="Arial"/>
                <a:ea typeface="Arial"/>
                <a:cs typeface="Arial"/>
                <a:sym typeface="Arial"/>
              </a:rPr>
              <a:t>dari</a:t>
            </a:r>
            <a:r>
              <a:rPr lang="en-US" sz="1600" b="0" i="0" u="none" strike="noStrike" cap="none" dirty="0">
                <a:solidFill>
                  <a:srgbClr val="000000"/>
                </a:solidFill>
                <a:latin typeface="Arial"/>
                <a:ea typeface="Arial"/>
                <a:cs typeface="Arial"/>
                <a:sym typeface="Arial"/>
              </a:rPr>
              <a:t> R:</a:t>
            </a:r>
            <a:endParaRPr sz="1600" b="0" i="0" u="none" strike="noStrike" cap="none" dirty="0">
              <a:solidFill>
                <a:srgbClr val="000000"/>
              </a:solidFill>
              <a:latin typeface="Arial"/>
              <a:ea typeface="Arial"/>
              <a:cs typeface="Arial"/>
              <a:sym typeface="Arial"/>
            </a:endParaRPr>
          </a:p>
        </p:txBody>
      </p:sp>
      <p:grpSp>
        <p:nvGrpSpPr>
          <p:cNvPr id="17" name="Group 16">
            <a:extLst>
              <a:ext uri="{FF2B5EF4-FFF2-40B4-BE49-F238E27FC236}">
                <a16:creationId xmlns:a16="http://schemas.microsoft.com/office/drawing/2014/main" id="{86188233-E96D-AEB0-C104-2E1696F155E7}"/>
              </a:ext>
            </a:extLst>
          </p:cNvPr>
          <p:cNvGrpSpPr/>
          <p:nvPr/>
        </p:nvGrpSpPr>
        <p:grpSpPr>
          <a:xfrm>
            <a:off x="806213" y="2232834"/>
            <a:ext cx="10526232" cy="3839349"/>
            <a:chOff x="806213" y="2447687"/>
            <a:chExt cx="10526232" cy="3839349"/>
          </a:xfrm>
        </p:grpSpPr>
        <p:grpSp>
          <p:nvGrpSpPr>
            <p:cNvPr id="6" name="Group 5">
              <a:extLst>
                <a:ext uri="{FF2B5EF4-FFF2-40B4-BE49-F238E27FC236}">
                  <a16:creationId xmlns:a16="http://schemas.microsoft.com/office/drawing/2014/main" id="{C4E50891-40ED-D2CB-46EF-51224C99EF7A}"/>
                </a:ext>
              </a:extLst>
            </p:cNvPr>
            <p:cNvGrpSpPr/>
            <p:nvPr/>
          </p:nvGrpSpPr>
          <p:grpSpPr>
            <a:xfrm>
              <a:off x="806213" y="2460826"/>
              <a:ext cx="10526232" cy="3680085"/>
              <a:chOff x="232630" y="2495948"/>
              <a:chExt cx="11593537" cy="3680085"/>
            </a:xfrm>
          </p:grpSpPr>
          <p:grpSp>
            <p:nvGrpSpPr>
              <p:cNvPr id="2" name="Group 1">
                <a:extLst>
                  <a:ext uri="{FF2B5EF4-FFF2-40B4-BE49-F238E27FC236}">
                    <a16:creationId xmlns:a16="http://schemas.microsoft.com/office/drawing/2014/main" id="{86DBC20B-0EB7-E455-E642-B6AA9F2A99FA}"/>
                  </a:ext>
                </a:extLst>
              </p:cNvPr>
              <p:cNvGrpSpPr/>
              <p:nvPr/>
            </p:nvGrpSpPr>
            <p:grpSpPr>
              <a:xfrm>
                <a:off x="232630" y="3189286"/>
                <a:ext cx="11593537" cy="2986747"/>
                <a:chOff x="607579" y="3208421"/>
                <a:chExt cx="10814534" cy="3306445"/>
              </a:xfrm>
            </p:grpSpPr>
            <p:sp>
              <p:nvSpPr>
                <p:cNvPr id="309" name="Google Shape;309;p16"/>
                <p:cNvSpPr txBox="1"/>
                <p:nvPr/>
              </p:nvSpPr>
              <p:spPr>
                <a:xfrm>
                  <a:off x="607579" y="3208421"/>
                  <a:ext cx="5313045" cy="3306445"/>
                </a:xfrm>
                <a:prstGeom prst="rect">
                  <a:avLst/>
                </a:prstGeom>
                <a:noFill/>
                <a:ln>
                  <a:noFill/>
                </a:ln>
              </p:spPr>
              <p:txBody>
                <a:bodyPr spcFirstLastPara="1" wrap="square" lIns="91425" tIns="45700" rIns="91425" bIns="45700" anchor="t" anchorCtr="0">
                  <a:noAutofit/>
                </a:bodyPr>
                <a:lstStyle/>
                <a:p>
                  <a:pPr marL="120650" marR="0" lvl="0" indent="0" algn="l" rtl="0">
                    <a:lnSpc>
                      <a:spcPct val="150000"/>
                    </a:lnSpc>
                    <a:spcBef>
                      <a:spcPts val="0"/>
                    </a:spcBef>
                    <a:spcAft>
                      <a:spcPts val="0"/>
                    </a:spcAft>
                    <a:buClr>
                      <a:srgbClr val="000000"/>
                    </a:buClr>
                    <a:buSzPts val="1400"/>
                    <a:buFont typeface="Arial"/>
                    <a:buNone/>
                  </a:pPr>
                  <a:r>
                    <a:rPr lang="en-US" sz="1600" b="0" i="0" u="none" strike="noStrike" cap="none" dirty="0" err="1">
                      <a:solidFill>
                        <a:schemeClr val="tx1">
                          <a:lumMod val="65000"/>
                          <a:lumOff val="35000"/>
                        </a:schemeClr>
                      </a:solidFill>
                      <a:latin typeface="Arial"/>
                      <a:ea typeface="Arial"/>
                      <a:cs typeface="Arial"/>
                      <a:sym typeface="Arial"/>
                    </a:rPr>
                    <a:t>Biasanya</a:t>
                  </a:r>
                  <a:r>
                    <a:rPr lang="en-US" sz="1600" b="0" i="0" u="none" strike="noStrike" cap="none" dirty="0">
                      <a:solidFill>
                        <a:schemeClr val="tx1">
                          <a:lumMod val="65000"/>
                          <a:lumOff val="35000"/>
                        </a:schemeClr>
                      </a:solidFill>
                      <a:latin typeface="Arial"/>
                      <a:ea typeface="Arial"/>
                      <a:cs typeface="Arial"/>
                      <a:sym typeface="Arial"/>
                    </a:rPr>
                    <a:t> para data </a:t>
                  </a:r>
                  <a:r>
                    <a:rPr lang="en-US" sz="1600" b="0" i="0" u="none" strike="noStrike" cap="none" dirty="0" err="1">
                      <a:solidFill>
                        <a:schemeClr val="tx1">
                          <a:lumMod val="65000"/>
                          <a:lumOff val="35000"/>
                        </a:schemeClr>
                      </a:solidFill>
                      <a:latin typeface="Arial"/>
                      <a:ea typeface="Arial"/>
                      <a:cs typeface="Arial"/>
                      <a:sym typeface="Arial"/>
                    </a:rPr>
                    <a:t>analis</a:t>
                  </a:r>
                  <a:r>
                    <a:rPr lang="en-US" sz="1600" b="0" i="0" u="none" strike="noStrike" cap="none" dirty="0">
                      <a:solidFill>
                        <a:schemeClr val="tx1">
                          <a:lumMod val="65000"/>
                          <a:lumOff val="35000"/>
                        </a:schemeClr>
                      </a:solidFill>
                      <a:latin typeface="Arial"/>
                      <a:ea typeface="Arial"/>
                      <a:cs typeface="Arial"/>
                      <a:sym typeface="Arial"/>
                    </a:rPr>
                    <a:t>/scientist </a:t>
                  </a:r>
                  <a:r>
                    <a:rPr lang="en-US" sz="1600" b="0" i="0" u="none" strike="noStrike" cap="none" dirty="0" err="1">
                      <a:solidFill>
                        <a:schemeClr val="tx1">
                          <a:lumMod val="65000"/>
                          <a:lumOff val="35000"/>
                        </a:schemeClr>
                      </a:solidFill>
                      <a:latin typeface="Arial"/>
                      <a:ea typeface="Arial"/>
                      <a:cs typeface="Arial"/>
                      <a:sym typeface="Arial"/>
                    </a:rPr>
                    <a:t>memiliki</a:t>
                  </a:r>
                  <a:r>
                    <a:rPr lang="en-US" sz="1600" b="0" i="0" u="none" strike="noStrike" cap="none" dirty="0">
                      <a:solidFill>
                        <a:schemeClr val="tx1">
                          <a:lumMod val="65000"/>
                          <a:lumOff val="35000"/>
                        </a:schemeClr>
                      </a:solidFill>
                      <a:latin typeface="Arial"/>
                      <a:ea typeface="Arial"/>
                      <a:cs typeface="Arial"/>
                      <a:sym typeface="Arial"/>
                    </a:rPr>
                    <a:t> </a:t>
                  </a:r>
                  <a:r>
                    <a:rPr lang="en-US" sz="1600" b="0" i="0" u="none" strike="noStrike" cap="none" dirty="0" err="1">
                      <a:solidFill>
                        <a:schemeClr val="tx1">
                          <a:lumMod val="65000"/>
                          <a:lumOff val="35000"/>
                        </a:schemeClr>
                      </a:solidFill>
                      <a:latin typeface="Arial"/>
                      <a:ea typeface="Arial"/>
                      <a:cs typeface="Arial"/>
                      <a:sym typeface="Arial"/>
                    </a:rPr>
                    <a:t>kesulitan</a:t>
                  </a:r>
                  <a:r>
                    <a:rPr lang="en-US" sz="1600" b="0" i="0" u="none" strike="noStrike" cap="none" dirty="0">
                      <a:solidFill>
                        <a:schemeClr val="tx1">
                          <a:lumMod val="65000"/>
                          <a:lumOff val="35000"/>
                        </a:schemeClr>
                      </a:solidFill>
                      <a:latin typeface="Arial"/>
                      <a:ea typeface="Arial"/>
                      <a:cs typeface="Arial"/>
                      <a:sym typeface="Arial"/>
                    </a:rPr>
                    <a:t> untuk </a:t>
                  </a:r>
                  <a:r>
                    <a:rPr lang="en-US" sz="1600" b="0" i="0" u="none" strike="noStrike" cap="none" dirty="0" err="1">
                      <a:solidFill>
                        <a:schemeClr val="tx1">
                          <a:lumMod val="65000"/>
                          <a:lumOff val="35000"/>
                        </a:schemeClr>
                      </a:solidFill>
                      <a:latin typeface="Arial"/>
                      <a:ea typeface="Arial"/>
                      <a:cs typeface="Arial"/>
                      <a:sym typeface="Arial"/>
                    </a:rPr>
                    <a:t>memilih</a:t>
                  </a:r>
                  <a:r>
                    <a:rPr lang="en-US" sz="1600" b="0" i="0" u="none" strike="noStrike" cap="none" dirty="0">
                      <a:solidFill>
                        <a:schemeClr val="tx1">
                          <a:lumMod val="65000"/>
                          <a:lumOff val="35000"/>
                        </a:schemeClr>
                      </a:solidFill>
                      <a:latin typeface="Arial"/>
                      <a:ea typeface="Arial"/>
                      <a:cs typeface="Arial"/>
                      <a:sym typeface="Arial"/>
                    </a:rPr>
                    <a:t> </a:t>
                  </a:r>
                  <a:r>
                    <a:rPr lang="en-US" sz="1600" b="0" i="0" u="none" strike="noStrike" cap="none" dirty="0" err="1">
                      <a:solidFill>
                        <a:schemeClr val="tx1">
                          <a:lumMod val="65000"/>
                          <a:lumOff val="35000"/>
                        </a:schemeClr>
                      </a:solidFill>
                      <a:latin typeface="Arial"/>
                      <a:ea typeface="Arial"/>
                      <a:cs typeface="Arial"/>
                      <a:sym typeface="Arial"/>
                    </a:rPr>
                    <a:t>antara</a:t>
                  </a:r>
                  <a:r>
                    <a:rPr lang="en-US" sz="1600" b="0" i="0" u="none" strike="noStrike" cap="none" dirty="0">
                      <a:solidFill>
                        <a:schemeClr val="tx1">
                          <a:lumMod val="65000"/>
                          <a:lumOff val="35000"/>
                        </a:schemeClr>
                      </a:solidFill>
                      <a:latin typeface="Arial"/>
                      <a:ea typeface="Arial"/>
                      <a:cs typeface="Arial"/>
                      <a:sym typeface="Arial"/>
                    </a:rPr>
                    <a:t> R dan Python, </a:t>
                  </a:r>
                  <a:r>
                    <a:rPr lang="en-US" sz="1600" b="0" i="0" u="none" strike="noStrike" cap="none" dirty="0" err="1">
                      <a:solidFill>
                        <a:schemeClr val="tx1">
                          <a:lumMod val="65000"/>
                          <a:lumOff val="35000"/>
                        </a:schemeClr>
                      </a:solidFill>
                      <a:latin typeface="Arial"/>
                      <a:ea typeface="Arial"/>
                      <a:cs typeface="Arial"/>
                      <a:sym typeface="Arial"/>
                    </a:rPr>
                    <a:t>karena</a:t>
                  </a:r>
                  <a:r>
                    <a:rPr lang="en-US" sz="1600" b="0" i="0" u="none" strike="noStrike" cap="none" dirty="0">
                      <a:solidFill>
                        <a:schemeClr val="tx1">
                          <a:lumMod val="65000"/>
                          <a:lumOff val="35000"/>
                        </a:schemeClr>
                      </a:solidFill>
                      <a:latin typeface="Arial"/>
                      <a:ea typeface="Arial"/>
                      <a:cs typeface="Arial"/>
                      <a:sym typeface="Arial"/>
                    </a:rPr>
                    <a:t> </a:t>
                  </a:r>
                  <a:r>
                    <a:rPr lang="en-US" sz="1600" b="0" i="0" u="none" strike="noStrike" cap="none" dirty="0" err="1">
                      <a:solidFill>
                        <a:schemeClr val="tx1">
                          <a:lumMod val="65000"/>
                          <a:lumOff val="35000"/>
                        </a:schemeClr>
                      </a:solidFill>
                      <a:latin typeface="Arial"/>
                      <a:ea typeface="Arial"/>
                      <a:cs typeface="Arial"/>
                      <a:sym typeface="Arial"/>
                    </a:rPr>
                    <a:t>keduanya</a:t>
                  </a:r>
                  <a:r>
                    <a:rPr lang="en-US" sz="1600" b="0" i="0" u="none" strike="noStrike" cap="none" dirty="0">
                      <a:solidFill>
                        <a:schemeClr val="tx1">
                          <a:lumMod val="65000"/>
                          <a:lumOff val="35000"/>
                        </a:schemeClr>
                      </a:solidFill>
                      <a:latin typeface="Arial"/>
                      <a:ea typeface="Arial"/>
                      <a:cs typeface="Arial"/>
                      <a:sym typeface="Arial"/>
                    </a:rPr>
                    <a:t>:</a:t>
                  </a:r>
                  <a:endParaRPr sz="1600" b="0" i="0" u="none" strike="noStrike" cap="none" dirty="0">
                    <a:solidFill>
                      <a:schemeClr val="tx1">
                        <a:lumMod val="65000"/>
                        <a:lumOff val="35000"/>
                      </a:schemeClr>
                    </a:solidFill>
                    <a:latin typeface="Arial"/>
                    <a:ea typeface="Arial"/>
                    <a:cs typeface="Arial"/>
                    <a:sym typeface="Aria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err="1">
                      <a:solidFill>
                        <a:schemeClr val="tx1">
                          <a:lumMod val="65000"/>
                          <a:lumOff val="35000"/>
                        </a:schemeClr>
                      </a:solidFill>
                      <a:latin typeface="Arial"/>
                      <a:ea typeface="Arial"/>
                      <a:cs typeface="Arial"/>
                      <a:sym typeface="Arial"/>
                    </a:rPr>
                    <a:t>Mendukung</a:t>
                  </a:r>
                  <a:r>
                    <a:rPr lang="en-US" sz="1600" b="0" i="0" u="none" strike="noStrike" cap="none" dirty="0">
                      <a:solidFill>
                        <a:schemeClr val="tx1">
                          <a:lumMod val="65000"/>
                          <a:lumOff val="35000"/>
                        </a:schemeClr>
                      </a:solidFill>
                      <a:latin typeface="Arial"/>
                      <a:ea typeface="Arial"/>
                      <a:cs typeface="Arial"/>
                      <a:sym typeface="Arial"/>
                    </a:rPr>
                    <a:t> </a:t>
                  </a:r>
                  <a:r>
                    <a:rPr lang="en-US" sz="1600" b="0" i="1" u="none" strike="noStrike" cap="none" dirty="0">
                      <a:solidFill>
                        <a:schemeClr val="tx1">
                          <a:lumMod val="65000"/>
                          <a:lumOff val="35000"/>
                        </a:schemeClr>
                      </a:solidFill>
                      <a:latin typeface="Arial"/>
                      <a:ea typeface="Arial"/>
                      <a:cs typeface="Arial"/>
                      <a:sym typeface="Arial"/>
                    </a:rPr>
                    <a:t>statistical analysis</a:t>
                  </a:r>
                  <a:endParaRPr lang="en-US" sz="1600" i="1" dirty="0">
                    <a:solidFill>
                      <a:schemeClr val="tx1">
                        <a:lumMod val="65000"/>
                        <a:lumOff val="35000"/>
                      </a:schemeClr>
                    </a:solidFil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err="1">
                      <a:solidFill>
                        <a:schemeClr val="tx1">
                          <a:lumMod val="65000"/>
                          <a:lumOff val="35000"/>
                        </a:schemeClr>
                      </a:solidFill>
                      <a:latin typeface="Arial"/>
                      <a:ea typeface="Arial"/>
                      <a:cs typeface="Arial"/>
                      <a:sym typeface="Arial"/>
                    </a:rPr>
                    <a:t>Menyediakan</a:t>
                  </a:r>
                  <a:r>
                    <a:rPr lang="en-US" sz="1600" b="0" i="0" u="none" strike="noStrike" cap="none" dirty="0">
                      <a:solidFill>
                        <a:schemeClr val="tx1">
                          <a:lumMod val="65000"/>
                          <a:lumOff val="35000"/>
                        </a:schemeClr>
                      </a:solidFill>
                      <a:latin typeface="Arial"/>
                      <a:ea typeface="Arial"/>
                      <a:cs typeface="Arial"/>
                      <a:sym typeface="Arial"/>
                    </a:rPr>
                    <a:t> </a:t>
                  </a:r>
                  <a:r>
                    <a:rPr lang="en-US" sz="1600" b="0" i="0" u="none" strike="noStrike" cap="none" dirty="0" err="1">
                      <a:solidFill>
                        <a:schemeClr val="tx1">
                          <a:lumMod val="65000"/>
                          <a:lumOff val="35000"/>
                        </a:schemeClr>
                      </a:solidFill>
                      <a:latin typeface="Arial"/>
                      <a:ea typeface="Arial"/>
                      <a:cs typeface="Arial"/>
                      <a:sym typeface="Arial"/>
                    </a:rPr>
                    <a:t>visualisasi</a:t>
                  </a:r>
                  <a:r>
                    <a:rPr lang="en-US" sz="1600" b="0" i="0" u="none" strike="noStrike" cap="none" dirty="0">
                      <a:solidFill>
                        <a:schemeClr val="tx1">
                          <a:lumMod val="65000"/>
                          <a:lumOff val="35000"/>
                        </a:schemeClr>
                      </a:solidFill>
                      <a:latin typeface="Arial"/>
                      <a:ea typeface="Arial"/>
                      <a:cs typeface="Arial"/>
                      <a:sym typeface="Arial"/>
                    </a:rPr>
                    <a:t> data</a:t>
                  </a:r>
                  <a:endParaRPr lang="en-US" sz="1600" dirty="0">
                    <a:solidFill>
                      <a:schemeClr val="tx1">
                        <a:lumMod val="65000"/>
                        <a:lumOff val="35000"/>
                      </a:schemeClr>
                    </a:solidFil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a:solidFill>
                        <a:schemeClr val="tx1">
                          <a:lumMod val="65000"/>
                          <a:lumOff val="35000"/>
                        </a:schemeClr>
                      </a:solidFill>
                      <a:latin typeface="Arial"/>
                      <a:ea typeface="Arial"/>
                      <a:cs typeface="Arial"/>
                      <a:sym typeface="Arial"/>
                    </a:rPr>
                    <a:t>Open source</a:t>
                  </a:r>
                  <a:endParaRPr lang="en-US" sz="1600" dirty="0">
                    <a:solidFill>
                      <a:schemeClr val="tx1">
                        <a:lumMod val="65000"/>
                        <a:lumOff val="35000"/>
                      </a:schemeClr>
                    </a:solidFil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a:solidFill>
                        <a:schemeClr val="tx1">
                          <a:lumMod val="65000"/>
                          <a:lumOff val="35000"/>
                        </a:schemeClr>
                      </a:solidFill>
                      <a:latin typeface="Arial"/>
                      <a:ea typeface="Arial"/>
                      <a:cs typeface="Arial"/>
                      <a:sym typeface="Arial"/>
                    </a:rPr>
                    <a:t>Support di platform mana saja</a:t>
                  </a:r>
                  <a:endParaRPr lang="en-US" sz="1600" dirty="0">
                    <a:solidFill>
                      <a:schemeClr val="tx1">
                        <a:lumMod val="65000"/>
                        <a:lumOff val="35000"/>
                      </a:schemeClr>
                    </a:solidFil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a:solidFill>
                        <a:schemeClr val="tx1">
                          <a:lumMod val="65000"/>
                          <a:lumOff val="35000"/>
                        </a:schemeClr>
                      </a:solidFill>
                      <a:latin typeface="Arial"/>
                      <a:ea typeface="Arial"/>
                      <a:cs typeface="Arial"/>
                      <a:sym typeface="Arial"/>
                    </a:rPr>
                    <a:t>Banyak digunakan di (market pasar) Academic</a:t>
                  </a:r>
                  <a:endParaRPr sz="1600" b="0" i="0" u="none" strike="noStrike" cap="none" dirty="0">
                    <a:solidFill>
                      <a:schemeClr val="tx1">
                        <a:lumMod val="65000"/>
                        <a:lumOff val="35000"/>
                      </a:schemeClr>
                    </a:solidFill>
                    <a:latin typeface="Arial"/>
                    <a:ea typeface="Arial"/>
                    <a:cs typeface="Arial"/>
                    <a:sym typeface="Arial"/>
                  </a:endParaRPr>
                </a:p>
              </p:txBody>
            </p:sp>
            <p:sp>
              <p:nvSpPr>
                <p:cNvPr id="311" name="Google Shape;311;p16"/>
                <p:cNvSpPr txBox="1"/>
                <p:nvPr/>
              </p:nvSpPr>
              <p:spPr>
                <a:xfrm>
                  <a:off x="6109068" y="3208421"/>
                  <a:ext cx="5313045" cy="3306445"/>
                </a:xfrm>
                <a:prstGeom prst="rect">
                  <a:avLst/>
                </a:prstGeom>
                <a:noFill/>
                <a:ln>
                  <a:noFill/>
                </a:ln>
              </p:spPr>
              <p:txBody>
                <a:bodyPr spcFirstLastPara="1" wrap="square" lIns="91425" tIns="45700" rIns="91425" bIns="45700" anchor="t" anchorCtr="0">
                  <a:noAutofit/>
                </a:bodyPr>
                <a:lstStyle/>
                <a:p>
                  <a:pPr marL="120650" marR="0" lvl="0" indent="0" algn="l" rtl="0">
                    <a:lnSpc>
                      <a:spcPct val="150000"/>
                    </a:lnSpc>
                    <a:spcBef>
                      <a:spcPts val="0"/>
                    </a:spcBef>
                    <a:spcAft>
                      <a:spcPts val="0"/>
                    </a:spcAft>
                    <a:buClr>
                      <a:srgbClr val="000000"/>
                    </a:buClr>
                    <a:buSzPts val="1400"/>
                    <a:buFont typeface="Arial"/>
                    <a:buNone/>
                  </a:pPr>
                  <a:r>
                    <a:rPr lang="en-US" sz="1600" b="0" i="0" u="none" strike="noStrike" cap="none" dirty="0" err="1">
                      <a:solidFill>
                        <a:schemeClr val="tx1">
                          <a:lumMod val="65000"/>
                          <a:lumOff val="35000"/>
                        </a:schemeClr>
                      </a:solidFill>
                      <a:latin typeface="Arial"/>
                      <a:ea typeface="Arial"/>
                      <a:cs typeface="Arial"/>
                      <a:sym typeface="Arial"/>
                    </a:rPr>
                    <a:t>Namun</a:t>
                  </a:r>
                  <a:r>
                    <a:rPr lang="en-US" sz="1600" b="0" i="0" u="none" strike="noStrike" cap="none" dirty="0">
                      <a:solidFill>
                        <a:schemeClr val="tx1">
                          <a:lumMod val="65000"/>
                          <a:lumOff val="35000"/>
                        </a:schemeClr>
                      </a:solidFill>
                      <a:latin typeface="Arial"/>
                      <a:ea typeface="Arial"/>
                      <a:cs typeface="Arial"/>
                      <a:sym typeface="Arial"/>
                    </a:rPr>
                    <a:t>, </a:t>
                  </a:r>
                  <a:r>
                    <a:rPr lang="en-US" sz="1600" b="0" i="0" u="none" strike="noStrike" cap="none" dirty="0" err="1">
                      <a:solidFill>
                        <a:schemeClr val="tx1">
                          <a:lumMod val="65000"/>
                          <a:lumOff val="35000"/>
                        </a:schemeClr>
                      </a:solidFill>
                      <a:latin typeface="Arial"/>
                      <a:ea typeface="Arial"/>
                      <a:cs typeface="Arial"/>
                      <a:sym typeface="Arial"/>
                    </a:rPr>
                    <a:t>keunggulan</a:t>
                  </a:r>
                  <a:r>
                    <a:rPr lang="en-US" sz="1600" b="0" i="0" u="none" strike="noStrike" cap="none" dirty="0">
                      <a:solidFill>
                        <a:schemeClr val="tx1">
                          <a:lumMod val="65000"/>
                          <a:lumOff val="35000"/>
                        </a:schemeClr>
                      </a:solidFill>
                      <a:latin typeface="Arial"/>
                      <a:ea typeface="Arial"/>
                      <a:cs typeface="Arial"/>
                      <a:sym typeface="Arial"/>
                    </a:rPr>
                    <a:t> Python </a:t>
                  </a:r>
                  <a:r>
                    <a:rPr lang="en-US" sz="1600" dirty="0" err="1">
                      <a:solidFill>
                        <a:schemeClr val="tx1">
                          <a:lumMod val="65000"/>
                          <a:lumOff val="35000"/>
                        </a:schemeClr>
                      </a:solidFill>
                    </a:rPr>
                    <a:t>dibanding</a:t>
                  </a:r>
                  <a:r>
                    <a:rPr lang="en-US" sz="1600" b="0" i="0" u="none" strike="noStrike" cap="none" dirty="0">
                      <a:solidFill>
                        <a:schemeClr val="tx1">
                          <a:lumMod val="65000"/>
                          <a:lumOff val="35000"/>
                        </a:schemeClr>
                      </a:solidFill>
                      <a:latin typeface="Arial"/>
                      <a:ea typeface="Arial"/>
                      <a:cs typeface="Arial"/>
                      <a:sym typeface="Arial"/>
                    </a:rPr>
                    <a:t> R </a:t>
                  </a:r>
                  <a:r>
                    <a:rPr lang="en-US" sz="1600" b="0" i="0" u="none" strike="noStrike" cap="none" dirty="0" err="1">
                      <a:solidFill>
                        <a:schemeClr val="tx1">
                          <a:lumMod val="65000"/>
                          <a:lumOff val="35000"/>
                        </a:schemeClr>
                      </a:solidFill>
                      <a:latin typeface="Arial"/>
                      <a:ea typeface="Arial"/>
                      <a:cs typeface="Arial"/>
                      <a:sym typeface="Arial"/>
                    </a:rPr>
                    <a:t>antara</a:t>
                  </a:r>
                  <a:r>
                    <a:rPr lang="en-US" sz="1600" b="0" i="0" u="none" strike="noStrike" cap="none" dirty="0">
                      <a:solidFill>
                        <a:schemeClr val="tx1">
                          <a:lumMod val="65000"/>
                          <a:lumOff val="35000"/>
                        </a:schemeClr>
                      </a:solidFill>
                      <a:latin typeface="Arial"/>
                      <a:ea typeface="Arial"/>
                      <a:cs typeface="Arial"/>
                      <a:sym typeface="Arial"/>
                    </a:rPr>
                    <a:t> lain:</a:t>
                  </a:r>
                  <a:endParaRPr sz="1600" b="0" i="0" u="none" strike="noStrike" cap="none" dirty="0">
                    <a:solidFill>
                      <a:schemeClr val="tx1">
                        <a:lumMod val="65000"/>
                        <a:lumOff val="35000"/>
                      </a:schemeClr>
                    </a:solidFill>
                    <a:latin typeface="Arial"/>
                    <a:ea typeface="Arial"/>
                    <a:cs typeface="Arial"/>
                    <a:sym typeface="Aria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err="1">
                      <a:solidFill>
                        <a:schemeClr val="tx1">
                          <a:lumMod val="65000"/>
                          <a:lumOff val="35000"/>
                        </a:schemeClr>
                      </a:solidFill>
                      <a:latin typeface="Arial"/>
                      <a:ea typeface="Arial"/>
                      <a:cs typeface="Arial"/>
                      <a:sym typeface="Arial"/>
                    </a:rPr>
                    <a:t>Produktivitas</a:t>
                  </a:r>
                  <a:r>
                    <a:rPr lang="en-US" sz="1600" b="0" i="0" u="none" strike="noStrike" cap="none" dirty="0">
                      <a:solidFill>
                        <a:schemeClr val="tx1">
                          <a:lumMod val="65000"/>
                          <a:lumOff val="35000"/>
                        </a:schemeClr>
                      </a:solidFill>
                      <a:latin typeface="Arial"/>
                      <a:ea typeface="Arial"/>
                      <a:cs typeface="Arial"/>
                      <a:sym typeface="Arial"/>
                    </a:rPr>
                    <a:t> dan </a:t>
                  </a:r>
                  <a:r>
                    <a:rPr lang="en-US" sz="1600" b="0" i="0" u="none" strike="noStrike" cap="none" dirty="0" err="1">
                      <a:solidFill>
                        <a:schemeClr val="tx1">
                          <a:lumMod val="65000"/>
                          <a:lumOff val="35000"/>
                        </a:schemeClr>
                      </a:solidFill>
                      <a:latin typeface="Arial"/>
                      <a:ea typeface="Arial"/>
                      <a:cs typeface="Arial"/>
                      <a:sym typeface="Arial"/>
                    </a:rPr>
                    <a:t>kemudahan</a:t>
                  </a:r>
                  <a:r>
                    <a:rPr lang="en-US" sz="1600" b="0" i="0" u="none" strike="noStrike" cap="none" dirty="0">
                      <a:solidFill>
                        <a:schemeClr val="tx1">
                          <a:lumMod val="65000"/>
                          <a:lumOff val="35000"/>
                        </a:schemeClr>
                      </a:solidFill>
                      <a:latin typeface="Arial"/>
                      <a:ea typeface="Arial"/>
                      <a:cs typeface="Arial"/>
                      <a:sym typeface="Arial"/>
                    </a:rPr>
                    <a:t> </a:t>
                  </a:r>
                  <a:r>
                    <a:rPr lang="en-US" sz="1600" b="0" i="0" u="none" strike="noStrike" cap="none" dirty="0" err="1">
                      <a:solidFill>
                        <a:schemeClr val="tx1">
                          <a:lumMod val="65000"/>
                          <a:lumOff val="35000"/>
                        </a:schemeClr>
                      </a:solidFill>
                      <a:latin typeface="Arial"/>
                      <a:ea typeface="Arial"/>
                      <a:cs typeface="Arial"/>
                      <a:sym typeface="Arial"/>
                    </a:rPr>
                    <a:t>membaca</a:t>
                  </a:r>
                  <a:r>
                    <a:rPr lang="en-US" sz="1600" b="0" i="0" u="none" strike="noStrike" cap="none" dirty="0">
                      <a:solidFill>
                        <a:schemeClr val="tx1">
                          <a:lumMod val="65000"/>
                          <a:lumOff val="35000"/>
                        </a:schemeClr>
                      </a:solidFill>
                      <a:latin typeface="Arial"/>
                      <a:ea typeface="Arial"/>
                      <a:cs typeface="Arial"/>
                      <a:sym typeface="Arial"/>
                    </a:rPr>
                    <a:t> code</a:t>
                  </a:r>
                  <a:endParaRPr lang="en-US" sz="1600" dirty="0">
                    <a:solidFill>
                      <a:schemeClr val="tx1">
                        <a:lumMod val="65000"/>
                        <a:lumOff val="35000"/>
                      </a:schemeClr>
                    </a:solidFil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a:solidFill>
                        <a:schemeClr val="tx1">
                          <a:lumMod val="65000"/>
                          <a:lumOff val="35000"/>
                        </a:schemeClr>
                      </a:solidFill>
                      <a:latin typeface="Arial"/>
                      <a:ea typeface="Arial"/>
                      <a:cs typeface="Arial"/>
                      <a:sym typeface="Arial"/>
                    </a:rPr>
                    <a:t>Python </a:t>
                  </a:r>
                  <a:r>
                    <a:rPr lang="en-US" sz="1600" b="0" i="0" u="none" strike="noStrike" cap="none" dirty="0" err="1">
                      <a:solidFill>
                        <a:schemeClr val="tx1">
                          <a:lumMod val="65000"/>
                          <a:lumOff val="35000"/>
                        </a:schemeClr>
                      </a:solidFill>
                      <a:latin typeface="Arial"/>
                      <a:ea typeface="Arial"/>
                      <a:cs typeface="Arial"/>
                      <a:sym typeface="Arial"/>
                    </a:rPr>
                    <a:t>didesain</a:t>
                  </a:r>
                  <a:r>
                    <a:rPr lang="en-US" sz="1600" b="0" i="0" u="none" strike="noStrike" cap="none" dirty="0">
                      <a:solidFill>
                        <a:schemeClr val="tx1">
                          <a:lumMod val="65000"/>
                          <a:lumOff val="35000"/>
                        </a:schemeClr>
                      </a:solidFill>
                      <a:latin typeface="Arial"/>
                      <a:ea typeface="Arial"/>
                      <a:cs typeface="Arial"/>
                      <a:sym typeface="Arial"/>
                    </a:rPr>
                    <a:t> juga untuk </a:t>
                  </a:r>
                  <a:r>
                    <a:rPr lang="en-US" sz="1600" b="0" i="0" u="none" strike="noStrike" cap="none" dirty="0" err="1">
                      <a:solidFill>
                        <a:schemeClr val="tx1">
                          <a:lumMod val="65000"/>
                          <a:lumOff val="35000"/>
                        </a:schemeClr>
                      </a:solidFill>
                      <a:latin typeface="Arial"/>
                      <a:ea typeface="Arial"/>
                      <a:cs typeface="Arial"/>
                      <a:sym typeface="Arial"/>
                    </a:rPr>
                    <a:t>penggunaan</a:t>
                  </a:r>
                  <a:r>
                    <a:rPr lang="en-US" sz="1600" b="0" i="0" u="none" strike="noStrike" cap="none" dirty="0">
                      <a:solidFill>
                        <a:schemeClr val="tx1">
                          <a:lumMod val="65000"/>
                          <a:lumOff val="35000"/>
                        </a:schemeClr>
                      </a:solidFill>
                      <a:latin typeface="Arial"/>
                      <a:ea typeface="Arial"/>
                      <a:cs typeface="Arial"/>
                      <a:sym typeface="Arial"/>
                    </a:rPr>
                    <a:t> Enterprise</a:t>
                  </a:r>
                  <a:endParaRPr lang="en-US" sz="1600" dirty="0">
                    <a:solidFill>
                      <a:schemeClr val="tx1">
                        <a:lumMod val="65000"/>
                        <a:lumOff val="35000"/>
                      </a:schemeClr>
                    </a:solidFil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err="1">
                      <a:solidFill>
                        <a:schemeClr val="tx1">
                          <a:lumMod val="65000"/>
                          <a:lumOff val="35000"/>
                        </a:schemeClr>
                      </a:solidFill>
                      <a:latin typeface="Arial"/>
                      <a:ea typeface="Arial"/>
                      <a:cs typeface="Arial"/>
                      <a:sym typeface="Arial"/>
                    </a:rPr>
                    <a:t>Menawarkan</a:t>
                  </a:r>
                  <a:r>
                    <a:rPr lang="en-US" sz="1600" b="0" i="0" u="none" strike="noStrike" cap="none" dirty="0">
                      <a:solidFill>
                        <a:schemeClr val="tx1">
                          <a:lumMod val="65000"/>
                          <a:lumOff val="35000"/>
                        </a:schemeClr>
                      </a:solidFill>
                      <a:latin typeface="Arial"/>
                      <a:ea typeface="Arial"/>
                      <a:cs typeface="Arial"/>
                      <a:sym typeface="Arial"/>
                    </a:rPr>
                    <a:t> </a:t>
                  </a:r>
                  <a:r>
                    <a:rPr lang="en-US" sz="1600" b="0" i="0" u="none" strike="noStrike" cap="none" dirty="0" err="1">
                      <a:solidFill>
                        <a:schemeClr val="tx1">
                          <a:lumMod val="65000"/>
                          <a:lumOff val="35000"/>
                        </a:schemeClr>
                      </a:solidFill>
                      <a:latin typeface="Arial"/>
                      <a:ea typeface="Arial"/>
                      <a:cs typeface="Arial"/>
                      <a:sym typeface="Arial"/>
                    </a:rPr>
                    <a:t>kemudahan</a:t>
                  </a:r>
                  <a:r>
                    <a:rPr lang="en-US" sz="1600" b="0" i="0" u="none" strike="noStrike" cap="none" dirty="0">
                      <a:solidFill>
                        <a:schemeClr val="tx1">
                          <a:lumMod val="65000"/>
                          <a:lumOff val="35000"/>
                        </a:schemeClr>
                      </a:solidFill>
                      <a:latin typeface="Arial"/>
                      <a:ea typeface="Arial"/>
                      <a:cs typeface="Arial"/>
                      <a:sym typeface="Arial"/>
                    </a:rPr>
                    <a:t> debugging</a:t>
                  </a:r>
                  <a:endParaRPr lang="en-US" sz="1600" dirty="0">
                    <a:solidFill>
                      <a:schemeClr val="tx1">
                        <a:lumMod val="65000"/>
                        <a:lumOff val="35000"/>
                      </a:schemeClr>
                    </a:solidFil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a:solidFill>
                        <a:schemeClr val="tx1">
                          <a:lumMod val="65000"/>
                          <a:lumOff val="35000"/>
                        </a:schemeClr>
                      </a:solidFill>
                      <a:latin typeface="Arial"/>
                      <a:ea typeface="Arial"/>
                      <a:cs typeface="Arial"/>
                      <a:sym typeface="Arial"/>
                    </a:rPr>
                    <a:t>Menggunakan </a:t>
                  </a:r>
                  <a:r>
                    <a:rPr lang="en-US" sz="1600" b="0" i="0" u="none" strike="noStrike" cap="none" dirty="0" err="1">
                      <a:solidFill>
                        <a:schemeClr val="tx1">
                          <a:lumMod val="65000"/>
                          <a:lumOff val="35000"/>
                        </a:schemeClr>
                      </a:solidFill>
                      <a:latin typeface="Arial"/>
                      <a:ea typeface="Arial"/>
                      <a:cs typeface="Arial"/>
                      <a:sym typeface="Arial"/>
                    </a:rPr>
                    <a:t>teknik</a:t>
                  </a:r>
                  <a:r>
                    <a:rPr lang="en-US" sz="1600" b="0" i="0" u="none" strike="noStrike" cap="none" dirty="0">
                      <a:solidFill>
                        <a:schemeClr val="tx1">
                          <a:lumMod val="65000"/>
                          <a:lumOff val="35000"/>
                        </a:schemeClr>
                      </a:solidFill>
                      <a:latin typeface="Arial"/>
                      <a:ea typeface="Arial"/>
                      <a:cs typeface="Arial"/>
                      <a:sym typeface="Arial"/>
                    </a:rPr>
                    <a:t> coding yang </a:t>
                  </a:r>
                  <a:r>
                    <a:rPr lang="en-US" sz="1600" b="0" i="0" u="none" strike="noStrike" cap="none" dirty="0" err="1">
                      <a:solidFill>
                        <a:schemeClr val="tx1">
                          <a:lumMod val="65000"/>
                          <a:lumOff val="35000"/>
                        </a:schemeClr>
                      </a:solidFill>
                      <a:latin typeface="Arial"/>
                      <a:ea typeface="Arial"/>
                      <a:cs typeface="Arial"/>
                      <a:sym typeface="Arial"/>
                    </a:rPr>
                    <a:t>konsisten</a:t>
                  </a:r>
                  <a:endParaRPr lang="en-US" sz="1600" dirty="0">
                    <a:solidFill>
                      <a:schemeClr val="tx1">
                        <a:lumMod val="65000"/>
                        <a:lumOff val="35000"/>
                      </a:schemeClr>
                    </a:solidFil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err="1">
                      <a:solidFill>
                        <a:schemeClr val="tx1">
                          <a:lumMod val="65000"/>
                          <a:lumOff val="35000"/>
                        </a:schemeClr>
                      </a:solidFill>
                      <a:latin typeface="Arial"/>
                      <a:ea typeface="Arial"/>
                      <a:cs typeface="Arial"/>
                      <a:sym typeface="Arial"/>
                    </a:rPr>
                    <a:t>Lebih</a:t>
                  </a:r>
                  <a:r>
                    <a:rPr lang="en-US" sz="1600" b="0" i="0" u="none" strike="noStrike" cap="none" dirty="0">
                      <a:solidFill>
                        <a:schemeClr val="tx1">
                          <a:lumMod val="65000"/>
                          <a:lumOff val="35000"/>
                        </a:schemeClr>
                      </a:solidFill>
                      <a:latin typeface="Arial"/>
                      <a:ea typeface="Arial"/>
                      <a:cs typeface="Arial"/>
                      <a:sym typeface="Arial"/>
                    </a:rPr>
                    <a:t> </a:t>
                  </a:r>
                  <a:r>
                    <a:rPr lang="en-US" sz="1600" b="0" i="0" u="none" strike="noStrike" cap="none" dirty="0" err="1">
                      <a:solidFill>
                        <a:schemeClr val="tx1">
                          <a:lumMod val="65000"/>
                          <a:lumOff val="35000"/>
                        </a:schemeClr>
                      </a:solidFill>
                      <a:latin typeface="Arial"/>
                      <a:ea typeface="Arial"/>
                      <a:cs typeface="Arial"/>
                      <a:sym typeface="Arial"/>
                    </a:rPr>
                    <a:t>fleksibel</a:t>
                  </a:r>
                  <a:endParaRPr lang="en-US" sz="1600" dirty="0">
                    <a:solidFill>
                      <a:schemeClr val="tx1">
                        <a:lumMod val="65000"/>
                        <a:lumOff val="35000"/>
                      </a:schemeClr>
                    </a:solidFill>
                  </a:endParaRPr>
                </a:p>
                <a:p>
                  <a:pPr marL="406400" marR="0" lvl="0" indent="-285750" algn="l" rtl="0">
                    <a:lnSpc>
                      <a:spcPct val="150000"/>
                    </a:lnSpc>
                    <a:spcBef>
                      <a:spcPts val="0"/>
                    </a:spcBef>
                    <a:spcAft>
                      <a:spcPts val="0"/>
                    </a:spcAft>
                    <a:buClr>
                      <a:srgbClr val="000000"/>
                    </a:buClr>
                    <a:buSzPts val="1400"/>
                    <a:buFont typeface="Wingdings" panose="05000000000000000000" pitchFamily="2" charset="2"/>
                    <a:buChar char="ü"/>
                  </a:pPr>
                  <a:r>
                    <a:rPr lang="en-US" sz="1600" b="0" i="0" u="none" strike="noStrike" cap="none" dirty="0" err="1">
                      <a:solidFill>
                        <a:schemeClr val="tx1">
                          <a:lumMod val="65000"/>
                          <a:lumOff val="35000"/>
                        </a:schemeClr>
                      </a:solidFill>
                      <a:latin typeface="Arial"/>
                      <a:ea typeface="Arial"/>
                      <a:cs typeface="Arial"/>
                      <a:sym typeface="Arial"/>
                    </a:rPr>
                    <a:t>Lebih</a:t>
                  </a:r>
                  <a:r>
                    <a:rPr lang="en-US" sz="1600" b="0" i="0" u="none" strike="noStrike" cap="none" dirty="0">
                      <a:solidFill>
                        <a:schemeClr val="tx1">
                          <a:lumMod val="65000"/>
                          <a:lumOff val="35000"/>
                        </a:schemeClr>
                      </a:solidFill>
                      <a:latin typeface="Arial"/>
                      <a:ea typeface="Arial"/>
                      <a:cs typeface="Arial"/>
                      <a:sym typeface="Arial"/>
                    </a:rPr>
                    <a:t> mudah untuk </a:t>
                  </a:r>
                  <a:r>
                    <a:rPr lang="en-US" sz="1600" b="0" i="0" u="none" strike="noStrike" cap="none" dirty="0" err="1">
                      <a:solidFill>
                        <a:schemeClr val="tx1">
                          <a:lumMod val="65000"/>
                          <a:lumOff val="35000"/>
                        </a:schemeClr>
                      </a:solidFill>
                      <a:latin typeface="Arial"/>
                      <a:ea typeface="Arial"/>
                      <a:cs typeface="Arial"/>
                      <a:sym typeface="Arial"/>
                    </a:rPr>
                    <a:t>dipelajari</a:t>
                  </a:r>
                  <a:endParaRPr sz="1600" b="0" i="0" u="none" strike="noStrike" cap="none" dirty="0">
                    <a:solidFill>
                      <a:schemeClr val="tx1">
                        <a:lumMod val="65000"/>
                        <a:lumOff val="35000"/>
                      </a:schemeClr>
                    </a:solidFill>
                    <a:latin typeface="Arial"/>
                    <a:ea typeface="Arial"/>
                    <a:cs typeface="Arial"/>
                    <a:sym typeface="Arial"/>
                  </a:endParaRPr>
                </a:p>
              </p:txBody>
            </p:sp>
          </p:grpSp>
          <p:sp>
            <p:nvSpPr>
              <p:cNvPr id="4" name="Dodecagon 3">
                <a:extLst>
                  <a:ext uri="{FF2B5EF4-FFF2-40B4-BE49-F238E27FC236}">
                    <a16:creationId xmlns:a16="http://schemas.microsoft.com/office/drawing/2014/main" id="{BA095C42-E149-A521-4FB3-2F42E0E35F3E}"/>
                  </a:ext>
                </a:extLst>
              </p:cNvPr>
              <p:cNvSpPr/>
              <p:nvPr/>
            </p:nvSpPr>
            <p:spPr>
              <a:xfrm>
                <a:off x="8155078" y="2495948"/>
                <a:ext cx="1646418" cy="474175"/>
              </a:xfrm>
              <a:prstGeom prst="dodec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Python</a:t>
                </a:r>
                <a:endParaRPr lang="en-ID" b="1" dirty="0"/>
              </a:p>
            </p:txBody>
          </p:sp>
          <p:sp>
            <p:nvSpPr>
              <p:cNvPr id="5" name="Dodecagon 4">
                <a:extLst>
                  <a:ext uri="{FF2B5EF4-FFF2-40B4-BE49-F238E27FC236}">
                    <a16:creationId xmlns:a16="http://schemas.microsoft.com/office/drawing/2014/main" id="{FDD1E792-F54E-3E3F-2729-F3A51A6ABF3D}"/>
                  </a:ext>
                </a:extLst>
              </p:cNvPr>
              <p:cNvSpPr/>
              <p:nvPr/>
            </p:nvSpPr>
            <p:spPr>
              <a:xfrm>
                <a:off x="1699905" y="2549647"/>
                <a:ext cx="1646418" cy="430618"/>
              </a:xfrm>
              <a:prstGeom prst="dodec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t>
                </a:r>
                <a:endParaRPr lang="en-ID" b="1" dirty="0"/>
              </a:p>
            </p:txBody>
          </p:sp>
        </p:grpSp>
        <p:cxnSp>
          <p:nvCxnSpPr>
            <p:cNvPr id="12" name="Straight Arrow Connector 11">
              <a:extLst>
                <a:ext uri="{FF2B5EF4-FFF2-40B4-BE49-F238E27FC236}">
                  <a16:creationId xmlns:a16="http://schemas.microsoft.com/office/drawing/2014/main" id="{10F37042-F0EC-F8CD-A361-9D948ED62449}"/>
                </a:ext>
              </a:extLst>
            </p:cNvPr>
            <p:cNvCxnSpPr>
              <a:cxnSpLocks/>
            </p:cNvCxnSpPr>
            <p:nvPr/>
          </p:nvCxnSpPr>
          <p:spPr>
            <a:xfrm>
              <a:off x="6069329" y="2460826"/>
              <a:ext cx="0" cy="3826210"/>
            </a:xfrm>
            <a:prstGeom prst="straightConnector1">
              <a:avLst/>
            </a:prstGeom>
            <a:ln w="19050">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5759C6A5-09F7-5F43-BC68-8D267ADE68B2}"/>
                </a:ext>
              </a:extLst>
            </p:cNvPr>
            <p:cNvSpPr/>
            <p:nvPr/>
          </p:nvSpPr>
          <p:spPr>
            <a:xfrm>
              <a:off x="6024626" y="2447687"/>
              <a:ext cx="89406" cy="69878"/>
            </a:xfrm>
            <a:prstGeom prst="flowChartConnector">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Arrow: Pentagon 6">
            <a:extLst>
              <a:ext uri="{FF2B5EF4-FFF2-40B4-BE49-F238E27FC236}">
                <a16:creationId xmlns:a16="http://schemas.microsoft.com/office/drawing/2014/main" id="{EDB29A84-A20D-AE3E-3A7D-74C13C0FE219}"/>
              </a:ext>
            </a:extLst>
          </p:cNvPr>
          <p:cNvSpPr/>
          <p:nvPr/>
        </p:nvSpPr>
        <p:spPr>
          <a:xfrm>
            <a:off x="-4" y="218170"/>
            <a:ext cx="4887884" cy="521610"/>
          </a:xfrm>
          <a:prstGeom prst="homePlate">
            <a:avLst/>
          </a:prstGeom>
          <a:solidFill>
            <a:schemeClr val="tx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0" u="none" strike="noStrike" cap="none" dirty="0" err="1">
                <a:solidFill>
                  <a:srgbClr val="FFFFFF"/>
                </a:solidFill>
                <a:latin typeface="Book Antiqua" panose="02040602050305030304" pitchFamily="18" charset="0"/>
                <a:ea typeface="Quattrocento Sans"/>
                <a:cs typeface="Quattrocento Sans"/>
                <a:sym typeface="Quattrocento Sans"/>
              </a:rPr>
              <a:t>P</a:t>
            </a:r>
            <a:r>
              <a:rPr lang="en-US" sz="2800" b="1" dirty="0" err="1">
                <a:solidFill>
                  <a:srgbClr val="FFFFFF"/>
                </a:solidFill>
                <a:latin typeface="Book Antiqua" panose="02040602050305030304" pitchFamily="18" charset="0"/>
                <a:ea typeface="Quattrocento Sans"/>
                <a:cs typeface="Quattrocento Sans"/>
                <a:sym typeface="Quattrocento Sans"/>
              </a:rPr>
              <a:t>eranan</a:t>
            </a:r>
            <a:r>
              <a:rPr lang="en-US" sz="2800" b="1" dirty="0">
                <a:solidFill>
                  <a:srgbClr val="FFFFFF"/>
                </a:solidFill>
                <a:latin typeface="Book Antiqua" panose="02040602050305030304" pitchFamily="18" charset="0"/>
                <a:ea typeface="Quattrocento Sans"/>
                <a:cs typeface="Quattrocento Sans"/>
                <a:sym typeface="Quattrocento Sans"/>
              </a:rPr>
              <a:t> (</a:t>
            </a:r>
            <a:r>
              <a:rPr lang="en-US" sz="2800" b="1" dirty="0" err="1">
                <a:solidFill>
                  <a:srgbClr val="FFFFFF"/>
                </a:solidFill>
                <a:latin typeface="Book Antiqua" panose="02040602050305030304" pitchFamily="18" charset="0"/>
                <a:ea typeface="Quattrocento Sans"/>
                <a:cs typeface="Quattrocento Sans"/>
                <a:sym typeface="Quattrocento Sans"/>
              </a:rPr>
              <a:t>Keunggulan</a:t>
            </a:r>
            <a:r>
              <a:rPr lang="en-US" sz="2800" b="1" dirty="0">
                <a:solidFill>
                  <a:srgbClr val="FFFFFF"/>
                </a:solidFill>
                <a:latin typeface="Book Antiqua" panose="02040602050305030304" pitchFamily="18" charset="0"/>
                <a:ea typeface="Quattrocento Sans"/>
                <a:cs typeface="Quattrocento Sans"/>
                <a:sym typeface="Quattrocento Sans"/>
              </a:rPr>
              <a:t>)</a:t>
            </a:r>
            <a:endParaRPr lang="en-US" sz="2800" b="1" i="0" u="none" strike="noStrike" cap="none" dirty="0">
              <a:solidFill>
                <a:srgbClr val="FFE653"/>
              </a:solidFill>
              <a:latin typeface="Book Antiqua" panose="02040602050305030304" pitchFamily="18" charset="0"/>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18"/>
          <p:cNvPicPr preferRelativeResize="0"/>
          <p:nvPr/>
        </p:nvPicPr>
        <p:blipFill rotWithShape="1">
          <a:blip r:embed="rId3">
            <a:alphaModFix/>
          </a:blip>
          <a:srcRect/>
          <a:stretch/>
        </p:blipFill>
        <p:spPr>
          <a:xfrm>
            <a:off x="9006450" y="3007138"/>
            <a:ext cx="3185550" cy="3837419"/>
          </a:xfrm>
          <a:prstGeom prst="rect">
            <a:avLst/>
          </a:prstGeom>
          <a:noFill/>
          <a:ln>
            <a:noFill/>
          </a:ln>
        </p:spPr>
      </p:pic>
      <p:sp>
        <p:nvSpPr>
          <p:cNvPr id="336" name="Google Shape;336;p18"/>
          <p:cNvSpPr txBox="1"/>
          <p:nvPr/>
        </p:nvSpPr>
        <p:spPr>
          <a:xfrm>
            <a:off x="2352165" y="2636390"/>
            <a:ext cx="7920600" cy="828675"/>
          </a:xfrm>
          <a:prstGeom prst="rect">
            <a:avLst/>
          </a:prstGeom>
          <a:noFill/>
          <a:ln>
            <a:noFill/>
          </a:ln>
        </p:spPr>
        <p:txBody>
          <a:bodyPr spcFirstLastPara="1" wrap="square" lIns="91425" tIns="45700" rIns="91425" bIns="45700" anchor="t" anchorCtr="0">
            <a:spAutoFit/>
          </a:bodyPr>
          <a:lstStyle/>
          <a:p>
            <a:pPr marL="120650" marR="0" lvl="0" indent="0" algn="l" rtl="0">
              <a:lnSpc>
                <a:spcPct val="150000"/>
              </a:lnSpc>
              <a:spcBef>
                <a:spcPts val="0"/>
              </a:spcBef>
              <a:spcAft>
                <a:spcPts val="0"/>
              </a:spcAft>
              <a:buClr>
                <a:srgbClr val="000000"/>
              </a:buClr>
              <a:buSzPts val="1800"/>
              <a:buFont typeface="Arial"/>
              <a:buNone/>
            </a:pPr>
            <a:r>
              <a:rPr lang="en-US" sz="3200" b="1" i="0" u="none" strike="noStrike" cap="none">
                <a:solidFill>
                  <a:srgbClr val="3F3F3F"/>
                </a:solidFill>
                <a:latin typeface="Calibri"/>
                <a:ea typeface="Calibri"/>
                <a:cs typeface="Calibri"/>
                <a:sym typeface="Calibri"/>
              </a:rPr>
              <a:t>Python Ecosystem Installation</a:t>
            </a:r>
            <a:r>
              <a:rPr lang="en-US" sz="3200" b="0" i="0" u="none" strike="noStrike" cap="none">
                <a:solidFill>
                  <a:srgbClr val="000000"/>
                </a:solidFill>
                <a:latin typeface="Arial"/>
                <a:ea typeface="Arial"/>
                <a:cs typeface="Arial"/>
                <a:sym typeface="Arial"/>
              </a:rPr>
              <a:t> </a:t>
            </a:r>
            <a:endParaRPr sz="3200" b="1" i="0" u="none" strike="noStrike" cap="none">
              <a:solidFill>
                <a:srgbClr val="3F3F3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ALLPPT-215">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11567</TotalTime>
  <Words>2244</Words>
  <Application>Microsoft Office PowerPoint</Application>
  <PresentationFormat>Widescreen</PresentationFormat>
  <Paragraphs>255</Paragraphs>
  <Slides>30</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Book Antiqua</vt:lpstr>
      <vt:lpstr>Calibri</vt:lpstr>
      <vt:lpstr>Helvetica Neue</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Siregar Bakti</cp:lastModifiedBy>
  <cp:revision>49</cp:revision>
  <dcterms:created xsi:type="dcterms:W3CDTF">2018-02-18T19:39:47Z</dcterms:created>
  <dcterms:modified xsi:type="dcterms:W3CDTF">2022-09-23T01:17:30Z</dcterms:modified>
</cp:coreProperties>
</file>